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60" r:id="rId3"/>
    <p:sldId id="257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92" r:id="rId14"/>
    <p:sldId id="293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8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4" r:id="rId37"/>
    <p:sldId id="291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0003"/>
    <a:srgbClr val="F6F6F8"/>
    <a:srgbClr val="6F1D07"/>
    <a:srgbClr val="38B82E"/>
    <a:srgbClr val="5A2127"/>
    <a:srgbClr val="EAF1FB"/>
    <a:srgbClr val="0770C0"/>
    <a:srgbClr val="F4F4F4"/>
    <a:srgbClr val="592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E177-01F2-4B34-980C-4DDF12727113}" type="datetimeFigureOut">
              <a:rPr lang="th-TH" smtClean="0"/>
              <a:t>26/06/67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DCAA128-49BB-4A51-8230-AFF2A08A6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71860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E177-01F2-4B34-980C-4DDF12727113}" type="datetimeFigureOut">
              <a:rPr lang="th-TH" smtClean="0"/>
              <a:t>26/06/67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DCAA128-49BB-4A51-8230-AFF2A08A6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748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E177-01F2-4B34-980C-4DDF12727113}" type="datetimeFigureOut">
              <a:rPr lang="th-TH" smtClean="0"/>
              <a:t>26/06/67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DCAA128-49BB-4A51-8230-AFF2A08A634C}" type="slidenum">
              <a:rPr lang="th-TH" smtClean="0"/>
              <a:t>‹#›</a:t>
            </a:fld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8644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E177-01F2-4B34-980C-4DDF12727113}" type="datetimeFigureOut">
              <a:rPr lang="th-TH" smtClean="0"/>
              <a:t>26/06/67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CAA128-49BB-4A51-8230-AFF2A08A6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4609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E177-01F2-4B34-980C-4DDF12727113}" type="datetimeFigureOut">
              <a:rPr lang="th-TH" smtClean="0"/>
              <a:t>26/06/67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CAA128-49BB-4A51-8230-AFF2A08A634C}" type="slidenum">
              <a:rPr lang="th-TH" smtClean="0"/>
              <a:t>‹#›</a:t>
            </a:fld>
            <a:endParaRPr lang="th-TH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7903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E177-01F2-4B34-980C-4DDF12727113}" type="datetimeFigureOut">
              <a:rPr lang="th-TH" smtClean="0"/>
              <a:t>26/06/67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CAA128-49BB-4A51-8230-AFF2A08A6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6100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E177-01F2-4B34-980C-4DDF12727113}" type="datetimeFigureOut">
              <a:rPr lang="th-TH" smtClean="0"/>
              <a:t>26/06/67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A128-49BB-4A51-8230-AFF2A08A6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64310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E177-01F2-4B34-980C-4DDF12727113}" type="datetimeFigureOut">
              <a:rPr lang="th-TH" smtClean="0"/>
              <a:t>26/06/67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A128-49BB-4A51-8230-AFF2A08A6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3150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E177-01F2-4B34-980C-4DDF12727113}" type="datetimeFigureOut">
              <a:rPr lang="th-TH" smtClean="0"/>
              <a:t>26/06/67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A128-49BB-4A51-8230-AFF2A08A6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4379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E177-01F2-4B34-980C-4DDF12727113}" type="datetimeFigureOut">
              <a:rPr lang="th-TH" smtClean="0"/>
              <a:t>26/06/67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DCAA128-49BB-4A51-8230-AFF2A08A6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0156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E177-01F2-4B34-980C-4DDF12727113}" type="datetimeFigureOut">
              <a:rPr lang="th-TH" smtClean="0"/>
              <a:t>26/06/67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CAA128-49BB-4A51-8230-AFF2A08A6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945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E177-01F2-4B34-980C-4DDF12727113}" type="datetimeFigureOut">
              <a:rPr lang="th-TH" smtClean="0"/>
              <a:t>26/06/67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CAA128-49BB-4A51-8230-AFF2A08A6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13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E177-01F2-4B34-980C-4DDF12727113}" type="datetimeFigureOut">
              <a:rPr lang="th-TH" smtClean="0"/>
              <a:t>26/06/67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A128-49BB-4A51-8230-AFF2A08A6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00591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E177-01F2-4B34-980C-4DDF12727113}" type="datetimeFigureOut">
              <a:rPr lang="th-TH" smtClean="0"/>
              <a:t>26/06/67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A128-49BB-4A51-8230-AFF2A08A6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7418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E177-01F2-4B34-980C-4DDF12727113}" type="datetimeFigureOut">
              <a:rPr lang="th-TH" smtClean="0"/>
              <a:t>26/06/67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A128-49BB-4A51-8230-AFF2A08A6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9534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E177-01F2-4B34-980C-4DDF12727113}" type="datetimeFigureOut">
              <a:rPr lang="th-TH" smtClean="0"/>
              <a:t>26/06/67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CAA128-49BB-4A51-8230-AFF2A08A6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2729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6E177-01F2-4B34-980C-4DDF12727113}" type="datetimeFigureOut">
              <a:rPr lang="th-TH" smtClean="0"/>
              <a:t>26/06/67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DCAA128-49BB-4A51-8230-AFF2A08A63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647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jpg"/><Relationship Id="rId7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.jpg"/><Relationship Id="rId7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4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41.png"/><Relationship Id="rId7" Type="http://schemas.openxmlformats.org/officeDocument/2006/relationships/image" Target="../media/image42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49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10" Type="http://schemas.openxmlformats.org/officeDocument/2006/relationships/image" Target="../media/image43.jpg"/><Relationship Id="rId4" Type="http://schemas.openxmlformats.org/officeDocument/2006/relationships/image" Target="../media/image2.png"/><Relationship Id="rId9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9.jp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46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11" Type="http://schemas.openxmlformats.org/officeDocument/2006/relationships/image" Target="../media/image58.jpg"/><Relationship Id="rId5" Type="http://schemas.openxmlformats.org/officeDocument/2006/relationships/image" Target="../media/image55.png"/><Relationship Id="rId10" Type="http://schemas.openxmlformats.org/officeDocument/2006/relationships/image" Target="../media/image3.png"/><Relationship Id="rId4" Type="http://schemas.openxmlformats.org/officeDocument/2006/relationships/image" Target="../media/image54.png"/><Relationship Id="rId9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1.jpg"/><Relationship Id="rId7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7">
            <a:extLst>
              <a:ext uri="{FF2B5EF4-FFF2-40B4-BE49-F238E27FC236}">
                <a16:creationId xmlns:a16="http://schemas.microsoft.com/office/drawing/2014/main" id="{179B21D3-0988-6896-EA72-92F4124EE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2394762"/>
            <a:ext cx="11599333" cy="3940294"/>
          </a:xfrm>
        </p:spPr>
        <p:txBody>
          <a:bodyPr>
            <a:normAutofit fontScale="90000"/>
          </a:bodyPr>
          <a:lstStyle/>
          <a:p>
            <a:pPr algn="ctr"/>
            <a:r>
              <a:rPr 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รายงานผลการดำเนินการ</a:t>
            </a:r>
            <a:br>
              <a:rPr 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ตามมาตรการส่งเสริมคุณธรรมและ ความโปร่งใสภายในหน่วยงาน</a:t>
            </a:r>
            <a:br>
              <a: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7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700" b="1" dirty="0">
                <a:solidFill>
                  <a:schemeClr val="bg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การประเมินคุณธรรมและความโปร่งใส </a:t>
            </a:r>
            <a:br>
              <a:rPr lang="th-TH" sz="2700" b="1" dirty="0">
                <a:solidFill>
                  <a:schemeClr val="bg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700" b="1" dirty="0">
                <a:solidFill>
                  <a:schemeClr val="bg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ในการดำเนินงานของหน่วยงานภาครัฐ </a:t>
            </a:r>
            <a:b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b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INTEGRITY AND TRANSPARENCY ASSESSMENT: ITA</a:t>
            </a:r>
            <a:br>
              <a:rPr lang="en-US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2567</a:t>
            </a:r>
            <a:br>
              <a:rPr lang="en-US" sz="3200" b="1" dirty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800" b="1" dirty="0">
                <a:solidFill>
                  <a:schemeClr val="bg2">
                    <a:lumMod val="9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สถานีตำรวจภูธรบางพลี</a:t>
            </a:r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C0D5D146-1F3B-EA11-C313-F5078ED50E42}"/>
              </a:ext>
            </a:extLst>
          </p:cNvPr>
          <p:cNvGrpSpPr/>
          <p:nvPr/>
        </p:nvGrpSpPr>
        <p:grpSpPr>
          <a:xfrm>
            <a:off x="4061446" y="1014072"/>
            <a:ext cx="4069105" cy="1380690"/>
            <a:chOff x="2921000" y="868373"/>
            <a:chExt cx="4069105" cy="1380690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6DA20171-AE65-7BA4-81EA-37751C6A8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1000" y="931072"/>
              <a:ext cx="756091" cy="1143447"/>
            </a:xfrm>
            <a:prstGeom prst="rect">
              <a:avLst/>
            </a:prstGeom>
          </p:spPr>
        </p:pic>
        <p:pic>
          <p:nvPicPr>
            <p:cNvPr id="19" name="รูปภาพ 18">
              <a:extLst>
                <a:ext uri="{FF2B5EF4-FFF2-40B4-BE49-F238E27FC236}">
                  <a16:creationId xmlns:a16="http://schemas.microsoft.com/office/drawing/2014/main" id="{393546FD-8B43-28E0-66DA-6E2CB8173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563" y="868373"/>
              <a:ext cx="2156118" cy="1380690"/>
            </a:xfrm>
            <a:prstGeom prst="rect">
              <a:avLst/>
            </a:prstGeom>
          </p:spPr>
        </p:pic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id="{993E3FEE-AAE7-EDDE-7939-357E060C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2953" y="868373"/>
              <a:ext cx="1237152" cy="1195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4442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rgbClr val="0070C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551736D-14C6-9D1B-5B01-3E2255352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285" y="1825626"/>
            <a:ext cx="12028715" cy="1246183"/>
          </a:xfrm>
          <a:solidFill>
            <a:srgbClr val="6F1D07"/>
          </a:solidFill>
        </p:spPr>
        <p:txBody>
          <a:bodyPr>
            <a:normAutofit fontScale="92500" lnSpcReduction="10000"/>
          </a:bodyPr>
          <a:lstStyle/>
          <a:p>
            <a:r>
              <a:rPr lang="th-TH" sz="3600" b="1" dirty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 1 การปฏิบัติหน้าที่</a:t>
            </a:r>
          </a:p>
          <a:p>
            <a:pPr marL="0" indent="0">
              <a:buNone/>
            </a:pP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</a:t>
            </a:r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การจัดทำคู่มือปฏิบัติงาน และ เผยแพร่ข้อมูลให้แก่ข้าราชการตำรวจ สภ.บางพลี ผ่านเว็บไซต์   เพื่อให้ข้าราชการตำรวจเข้าถึงข้อมูลโดยทั่วกันเป็นมาตรฐานและความโปร่งใสในการปฏิบัติงาน</a:t>
            </a:r>
          </a:p>
        </p:txBody>
      </p:sp>
      <p:pic>
        <p:nvPicPr>
          <p:cNvPr id="6" name="ตัวแทนเนื้อหา 5">
            <a:extLst>
              <a:ext uri="{FF2B5EF4-FFF2-40B4-BE49-F238E27FC236}">
                <a16:creationId xmlns:a16="http://schemas.microsoft.com/office/drawing/2014/main" id="{2971D866-D175-C6DC-3867-61BEEEFC61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159" y="3883377"/>
            <a:ext cx="1945091" cy="2498936"/>
          </a:xfr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F7F68DFE-99CC-FA90-899D-6297A05D4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72" y="3979045"/>
            <a:ext cx="1874043" cy="2403267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0EBCDB19-90CF-FEE1-C0B3-2F4DA3C2F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29" y="3979046"/>
            <a:ext cx="1791221" cy="2403267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C4C635A8-AEEE-2890-50E3-43F58E918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45" y="3979046"/>
            <a:ext cx="1866137" cy="2403267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7B6F7A1F-0DA9-E8B2-F2E3-C2CBAF3DB8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444" y="3979046"/>
            <a:ext cx="1866137" cy="2474984"/>
          </a:xfrm>
          <a:prstGeom prst="rect">
            <a:avLst/>
          </a:prstGeom>
        </p:spPr>
      </p:pic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id="{1AA83A9E-DF9F-914E-B767-01B8EFA54C7E}"/>
              </a:ext>
            </a:extLst>
          </p:cNvPr>
          <p:cNvSpPr txBox="1">
            <a:spLocks/>
          </p:cNvSpPr>
          <p:nvPr/>
        </p:nvSpPr>
        <p:spPr>
          <a:xfrm>
            <a:off x="163285" y="1240877"/>
            <a:ext cx="11930743" cy="584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การดำเนินกิจกรรม ปีงบประมาณ 2567</a:t>
            </a:r>
          </a:p>
        </p:txBody>
      </p:sp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E1F6B99D-C36D-0816-1D19-B4AA68070FD0}"/>
              </a:ext>
            </a:extLst>
          </p:cNvPr>
          <p:cNvSpPr/>
          <p:nvPr/>
        </p:nvSpPr>
        <p:spPr>
          <a:xfrm>
            <a:off x="846445" y="3194375"/>
            <a:ext cx="1866137" cy="4692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DB FongNam X" panose="02000506060000020004" pitchFamily="2" charset="-34"/>
                <a:cs typeface="DB FongNam X" panose="02000506060000020004" pitchFamily="2" charset="-34"/>
              </a:rPr>
              <a:t>งานสอบสวน</a:t>
            </a:r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id="{C4E2EF62-4FFE-C3A7-CE53-87E79CB919ED}"/>
              </a:ext>
            </a:extLst>
          </p:cNvPr>
          <p:cNvSpPr/>
          <p:nvPr/>
        </p:nvSpPr>
        <p:spPr>
          <a:xfrm>
            <a:off x="3152210" y="3194375"/>
            <a:ext cx="1866137" cy="4692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DB FongNam X" panose="02000506060000020004" pitchFamily="2" charset="-34"/>
                <a:cs typeface="DB FongNam X" panose="02000506060000020004" pitchFamily="2" charset="-34"/>
              </a:rPr>
              <a:t>งานจราจร</a:t>
            </a:r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:a16="http://schemas.microsoft.com/office/drawing/2014/main" id="{A6673447-5374-7BA7-627D-25BBF2D59107}"/>
              </a:ext>
            </a:extLst>
          </p:cNvPr>
          <p:cNvSpPr/>
          <p:nvPr/>
        </p:nvSpPr>
        <p:spPr>
          <a:xfrm>
            <a:off x="5355729" y="3194375"/>
            <a:ext cx="1866137" cy="4692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DB FongNam X" panose="02000506060000020004" pitchFamily="2" charset="-34"/>
                <a:cs typeface="DB FongNam X" panose="02000506060000020004" pitchFamily="2" charset="-34"/>
              </a:rPr>
              <a:t>งานสืบสวน</a:t>
            </a:r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id="{8CC4E531-6931-328F-32C4-FDC4BE6E5EFA}"/>
              </a:ext>
            </a:extLst>
          </p:cNvPr>
          <p:cNvSpPr/>
          <p:nvPr/>
        </p:nvSpPr>
        <p:spPr>
          <a:xfrm>
            <a:off x="7492444" y="3146846"/>
            <a:ext cx="1866137" cy="4692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DB FongNam X" panose="02000506060000020004" pitchFamily="2" charset="-34"/>
                <a:cs typeface="DB FongNam X" panose="02000506060000020004" pitchFamily="2" charset="-34"/>
              </a:rPr>
              <a:t>งานอำนวยการ</a:t>
            </a:r>
          </a:p>
        </p:txBody>
      </p:sp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C20FB0C6-A613-475E-CB2E-7153BE1A6637}"/>
              </a:ext>
            </a:extLst>
          </p:cNvPr>
          <p:cNvSpPr/>
          <p:nvPr/>
        </p:nvSpPr>
        <p:spPr>
          <a:xfrm>
            <a:off x="9629159" y="3146846"/>
            <a:ext cx="1866137" cy="4692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DB FongNam X" panose="02000506060000020004" pitchFamily="2" charset="-34"/>
                <a:cs typeface="DB FongNam X" panose="02000506060000020004" pitchFamily="2" charset="-34"/>
              </a:rPr>
              <a:t>งานป้องกันปราบปราม</a:t>
            </a:r>
          </a:p>
        </p:txBody>
      </p:sp>
      <p:grpSp>
        <p:nvGrpSpPr>
          <p:cNvPr id="18" name="กลุ่ม 10">
            <a:extLst>
              <a:ext uri="{FF2B5EF4-FFF2-40B4-BE49-F238E27FC236}">
                <a16:creationId xmlns:a16="http://schemas.microsoft.com/office/drawing/2014/main" id="{261C9A13-386A-6FED-F49B-2569D476908B}"/>
              </a:ext>
            </a:extLst>
          </p:cNvPr>
          <p:cNvGrpSpPr/>
          <p:nvPr/>
        </p:nvGrpSpPr>
        <p:grpSpPr>
          <a:xfrm>
            <a:off x="4564350" y="183526"/>
            <a:ext cx="3448894" cy="1053878"/>
            <a:chOff x="3313761" y="-176352"/>
            <a:chExt cx="3574618" cy="1313806"/>
          </a:xfrm>
        </p:grpSpPr>
        <p:pic>
          <p:nvPicPr>
            <p:cNvPr id="19" name="รูปภาพ 11">
              <a:extLst>
                <a:ext uri="{FF2B5EF4-FFF2-40B4-BE49-F238E27FC236}">
                  <a16:creationId xmlns:a16="http://schemas.microsoft.com/office/drawing/2014/main" id="{B2345FE8-E2D9-A15B-DFD2-B0C2EC3DA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20" name="รูปภาพ 12">
              <a:extLst>
                <a:ext uri="{FF2B5EF4-FFF2-40B4-BE49-F238E27FC236}">
                  <a16:creationId xmlns:a16="http://schemas.microsoft.com/office/drawing/2014/main" id="{07BF71CE-3B1B-342E-A453-BE3F15D27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21" name="รูปภาพ 13">
              <a:extLst>
                <a:ext uri="{FF2B5EF4-FFF2-40B4-BE49-F238E27FC236}">
                  <a16:creationId xmlns:a16="http://schemas.microsoft.com/office/drawing/2014/main" id="{ECE61E9A-C9DF-765A-0704-40FF4589D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2994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594B9C0-709B-B238-45EF-984564ECF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216" y="1360450"/>
            <a:ext cx="12024784" cy="1140000"/>
          </a:xfrm>
          <a:solidFill>
            <a:srgbClr val="6F1D07"/>
          </a:solidFill>
        </p:spPr>
        <p:txBody>
          <a:bodyPr>
            <a:normAutofit fontScale="92500" lnSpcReduction="20000"/>
          </a:bodyPr>
          <a:lstStyle/>
          <a:p>
            <a:pPr marL="457162" lvl="1" indent="0">
              <a:buNone/>
            </a:pPr>
            <a:r>
              <a:rPr lang="th-TH" sz="33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 1 การปฏิบัติหน้าที่ </a:t>
            </a:r>
          </a:p>
          <a:p>
            <a:pPr marL="0" indent="0">
              <a:buNone/>
            </a:pPr>
            <a:r>
              <a:rPr lang="th-TH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</a:t>
            </a:r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การฝึกอบรมปฏิบัติงานแก่เจ้าหน้าที่ ให้มีความสามารถและมีความรับผิดชอบต่องานในหน้าที่ ที่รับผิดชอบ ในฐานะเจ้าหน้าที่  ของรัฐอย่างมีคุณธรรม และให้ความเท่าเทียมไม่เลือกปฏิบัติต่อผู้มาติดต่อราชการ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58091779-A040-113A-8659-3BB91E182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216" y="5379125"/>
            <a:ext cx="3695700" cy="1394345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just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เมื่อวันที่ 12 มีนาคม 2567 พ.ต.อ.ไพโรจน์ เพ</a:t>
            </a:r>
            <a:r>
              <a:rPr lang="th-TH" sz="1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็ช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รพลอย ผกก.สภ.บางพลี ให้ธุรการเข้าแถวเคารพธงชาติทุกวันอังคาร เพื่อกวดขันเกี่ยวกับความประพฤติและระเบียบวินัยของข้าราชการตำรวจ พร้อมทั้งสร้างจิตสํานึก สร้างความใกล้ชิดกับผู้ใต้บังคับบัญชาให้มากขึ้น</a:t>
            </a:r>
            <a:endParaRPr lang="th-TH" sz="1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7FEE7945-D210-9517-F248-10BBA173F6CB}"/>
              </a:ext>
            </a:extLst>
          </p:cNvPr>
          <p:cNvSpPr txBox="1"/>
          <p:nvPr/>
        </p:nvSpPr>
        <p:spPr>
          <a:xfrm>
            <a:off x="4072245" y="5308231"/>
            <a:ext cx="3770837" cy="10464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endParaRPr lang="th-TH" sz="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just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เมื่อวันที่ 27 มีนาคม 2567 พ.ต.อ.ไพโรจน์ เพ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็ช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รพลอย ผกก.สภ.บางพลี ฝึกแถวประจำสัปดาห์เพื่อกวดขันเกี่ยวกับความประพฤติและระเบียบวินัยของข้าราชการตำรวจ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CB2A99D7-ACBD-203D-04F4-E4E38DE42EF5}"/>
              </a:ext>
            </a:extLst>
          </p:cNvPr>
          <p:cNvSpPr txBox="1"/>
          <p:nvPr/>
        </p:nvSpPr>
        <p:spPr>
          <a:xfrm>
            <a:off x="8014448" y="5416370"/>
            <a:ext cx="4010337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เมื่อวันที่ 20 กุมภาพันธ์ 2567 พ.ต.อ.ไพโรจน์ เพ</a:t>
            </a:r>
            <a:r>
              <a:rPr lang="th-TH" sz="1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็ช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รพลอย ผกก.สภ.บางพลี ได้จัดประชุมประจำเดือน กุมภาพันธ์ 2567 และได้ประกาศนโยบายและมาตรการในการป้องกันการรับสินบนในงานที่เกี่ยวข้องกับด้านการทำงานทุกสายงาน โดยบังคับเน้นย้ำ เจตนารมณ์ไม่รับของขวัญ และสินบนอื่นใด ทุกชนิดจากการปฏิบัติหน้าที่ในหน่วยงาน</a:t>
            </a:r>
          </a:p>
        </p:txBody>
      </p:sp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779CE977-BD53-0D61-373F-EB5ABFD0FA9E}"/>
              </a:ext>
            </a:extLst>
          </p:cNvPr>
          <p:cNvSpPr txBox="1">
            <a:spLocks/>
          </p:cNvSpPr>
          <p:nvPr/>
        </p:nvSpPr>
        <p:spPr>
          <a:xfrm>
            <a:off x="2314575" y="827410"/>
            <a:ext cx="7562850" cy="776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การดำเนินกิจกรรม ปีงบประมาณ 2567</a:t>
            </a:r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196681A-A131-4FFD-92C5-B16DAD6EDF6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446" y="2594976"/>
            <a:ext cx="4010338" cy="275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BE637C06-C170-47A9-B237-4A030772924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7" y="2619006"/>
            <a:ext cx="3695700" cy="26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F5850D5A-ABE1-4220-ADA9-CC3DBFA6119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245" y="2619006"/>
            <a:ext cx="3770837" cy="26087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กลุ่ม 10">
            <a:extLst>
              <a:ext uri="{FF2B5EF4-FFF2-40B4-BE49-F238E27FC236}">
                <a16:creationId xmlns:a16="http://schemas.microsoft.com/office/drawing/2014/main" id="{D574907C-4532-5C9C-D1B5-AC4EC67A982D}"/>
              </a:ext>
            </a:extLst>
          </p:cNvPr>
          <p:cNvGrpSpPr/>
          <p:nvPr/>
        </p:nvGrpSpPr>
        <p:grpSpPr>
          <a:xfrm>
            <a:off x="4455161" y="0"/>
            <a:ext cx="3448894" cy="1053878"/>
            <a:chOff x="3313761" y="-176352"/>
            <a:chExt cx="3574618" cy="1313806"/>
          </a:xfrm>
        </p:grpSpPr>
        <p:pic>
          <p:nvPicPr>
            <p:cNvPr id="14" name="รูปภาพ 11">
              <a:extLst>
                <a:ext uri="{FF2B5EF4-FFF2-40B4-BE49-F238E27FC236}">
                  <a16:creationId xmlns:a16="http://schemas.microsoft.com/office/drawing/2014/main" id="{120B6001-9F03-6016-97F7-63B6B99E5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6" name="รูปภาพ 12">
              <a:extLst>
                <a:ext uri="{FF2B5EF4-FFF2-40B4-BE49-F238E27FC236}">
                  <a16:creationId xmlns:a16="http://schemas.microsoft.com/office/drawing/2014/main" id="{31ED665F-7158-612D-B210-53554C7EC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9" name="รูปภาพ 13">
              <a:extLst>
                <a:ext uri="{FF2B5EF4-FFF2-40B4-BE49-F238E27FC236}">
                  <a16:creationId xmlns:a16="http://schemas.microsoft.com/office/drawing/2014/main" id="{6960F01C-DE7D-39DB-CFC6-F8D73B822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5790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rgbClr val="0070C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044EF74-5D74-A12D-F3AA-EBAC957E5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958" y="1174685"/>
            <a:ext cx="11898084" cy="593725"/>
          </a:xfrm>
          <a:solidFill>
            <a:srgbClr val="6F1D0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 1 </a:t>
            </a:r>
            <a:r>
              <a:rPr lang="th-TH" sz="3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การปฏิบัติหน้าที่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9B572722-57F4-E5DF-9ECA-676D8B919B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6488" y="2419349"/>
            <a:ext cx="5328553" cy="4054475"/>
          </a:xfr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thaiDist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8 </a:t>
            </a:r>
            <a:r>
              <a:rPr lang="th-TH" sz="24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ก.พ.67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เวลา </a:t>
            </a:r>
            <a:r>
              <a:rPr lang="th-TH" sz="24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10.00 น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พ.ต.อ.ไพโรจน์ ผกก.สภ.บางพลี อบรมเสริมสร้าง คุณธรรมแก่ข้าราชการตำรวจในสายงานอำนวยการ เพื่อให้ข้าราชการตำรวจ ได้รับ ทราบแนวทางการดำเนินงานของสถานีตำรวจภูธรบางพลี และ มีความคุ้นเคย มีความรัก สามัคคี ช่วยเหลือเกื้อกูล ซึ่งกันและกัน ส่งผลต่อความสำเร็จในการทำงานในหน่วยงานมีความรู้ความเข้าใจ เกี่ยวกับการพัฒนาทัศนคติเชิงบวก เกิดแรงจูงใจในการปฏิบัติหน้าที่ รู้ศักยภาพของตัวเอง มีความเข้าใจในเพื่อนร่วมงาน ตลอดจน สามารถทำงานร่วมงานกับผู้อื่น ปฏิบัติหน้าที่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ECECB8E-5CB1-42F5-914A-6A031CCE77E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45" y="2419349"/>
            <a:ext cx="5181600" cy="4054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กลุ่ม 10">
            <a:extLst>
              <a:ext uri="{FF2B5EF4-FFF2-40B4-BE49-F238E27FC236}">
                <a16:creationId xmlns:a16="http://schemas.microsoft.com/office/drawing/2014/main" id="{C180EF63-5A10-1D3A-D9E3-2896A3BD4CC2}"/>
              </a:ext>
            </a:extLst>
          </p:cNvPr>
          <p:cNvGrpSpPr/>
          <p:nvPr/>
        </p:nvGrpSpPr>
        <p:grpSpPr>
          <a:xfrm>
            <a:off x="4371553" y="120807"/>
            <a:ext cx="3448894" cy="1053878"/>
            <a:chOff x="3313761" y="-176352"/>
            <a:chExt cx="3574618" cy="1313806"/>
          </a:xfrm>
        </p:grpSpPr>
        <p:pic>
          <p:nvPicPr>
            <p:cNvPr id="14" name="รูปภาพ 11">
              <a:extLst>
                <a:ext uri="{FF2B5EF4-FFF2-40B4-BE49-F238E27FC236}">
                  <a16:creationId xmlns:a16="http://schemas.microsoft.com/office/drawing/2014/main" id="{AE69ABBD-C21A-E5A7-8F1F-BE45D9B0A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5" name="รูปภาพ 12">
              <a:extLst>
                <a:ext uri="{FF2B5EF4-FFF2-40B4-BE49-F238E27FC236}">
                  <a16:creationId xmlns:a16="http://schemas.microsoft.com/office/drawing/2014/main" id="{5FED5447-082E-9B51-7591-A3E881E1D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6" name="รูปภาพ 13">
              <a:extLst>
                <a:ext uri="{FF2B5EF4-FFF2-40B4-BE49-F238E27FC236}">
                  <a16:creationId xmlns:a16="http://schemas.microsoft.com/office/drawing/2014/main" id="{48404798-9545-BBC3-F957-60665E746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0335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rgbClr val="0070C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044EF74-5D74-A12D-F3AA-EBAC957E5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958" y="1174685"/>
            <a:ext cx="11898084" cy="593725"/>
          </a:xfrm>
          <a:solidFill>
            <a:srgbClr val="6F1D0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 1 </a:t>
            </a:r>
            <a:r>
              <a:rPr lang="th-TH" sz="3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การปฏิบัติหน้าที่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9B572722-57F4-E5DF-9ECA-676D8B919B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6489" y="2419349"/>
            <a:ext cx="5181600" cy="4054475"/>
          </a:xfr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thaiDist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12 </a:t>
            </a:r>
            <a:r>
              <a:rPr lang="th-TH" sz="24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ก.พ.67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เวลา </a:t>
            </a:r>
            <a:r>
              <a:rPr lang="th-TH" sz="24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07.00 น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พ.ต.อ.ไพโรจน์ เพ</a:t>
            </a:r>
            <a:r>
              <a:rPr lang="th-TH" sz="24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็ช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รพลอย ผกก.สภ.บางพลี มอบหมายให้ พ.ต.ท.ยุทธชัย สุดเสน่ห์ สว.จร.สภ.บางพลี  อบรมเสริมสร้าง คุณธรรมแก่ข้าราชการตำรวจในสายงานจราจรก่อนออกปฏิบัติหน้าที่ หัวหน้างานต้อง อบรมกำชับการปฏิบัติงาน ของเจ้าหน้าที่ตำรวจ ให้ปฏิบัติตามกฎหมายอย่างเคร่งครัด ไม่ให้เรียกรับทรัพย์สิน หรือประโยชน์อื่นใด เพื่อช่วยเหลือผู้กระทำผิดทุกกรณี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ECE9179-BDAA-44E8-965E-40680387E4F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3" y="2419349"/>
            <a:ext cx="5999912" cy="4054475"/>
          </a:xfrm>
          <a:prstGeom prst="rect">
            <a:avLst/>
          </a:prstGeom>
        </p:spPr>
      </p:pic>
      <p:grpSp>
        <p:nvGrpSpPr>
          <p:cNvPr id="9" name="กลุ่ม 10">
            <a:extLst>
              <a:ext uri="{FF2B5EF4-FFF2-40B4-BE49-F238E27FC236}">
                <a16:creationId xmlns:a16="http://schemas.microsoft.com/office/drawing/2014/main" id="{153FE652-47CD-AA36-4329-64A044439A84}"/>
              </a:ext>
            </a:extLst>
          </p:cNvPr>
          <p:cNvGrpSpPr/>
          <p:nvPr/>
        </p:nvGrpSpPr>
        <p:grpSpPr>
          <a:xfrm>
            <a:off x="4371553" y="120807"/>
            <a:ext cx="3448894" cy="1053878"/>
            <a:chOff x="3313761" y="-176352"/>
            <a:chExt cx="3574618" cy="1313806"/>
          </a:xfrm>
        </p:grpSpPr>
        <p:pic>
          <p:nvPicPr>
            <p:cNvPr id="11" name="รูปภาพ 11">
              <a:extLst>
                <a:ext uri="{FF2B5EF4-FFF2-40B4-BE49-F238E27FC236}">
                  <a16:creationId xmlns:a16="http://schemas.microsoft.com/office/drawing/2014/main" id="{67B118DC-2402-40D4-C603-0DC3E0E7D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6CDA3357-B2AA-318B-D5B7-8E051FF22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5B583B6A-78EB-D740-CD97-3CBD2529A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1023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rgbClr val="0070C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044EF74-5D74-A12D-F3AA-EBAC957E5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958" y="1174685"/>
            <a:ext cx="11898084" cy="593725"/>
          </a:xfrm>
          <a:solidFill>
            <a:srgbClr val="6F1D0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 1 </a:t>
            </a:r>
            <a:r>
              <a:rPr lang="th-TH" sz="3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การปฏิบัติหน้าที่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9B572722-57F4-E5DF-9ECA-676D8B919B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9338" y="2171699"/>
            <a:ext cx="5385703" cy="4054475"/>
          </a:xfr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algn="thaiDist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15 </a:t>
            </a:r>
            <a:r>
              <a:rPr lang="th-TH" sz="24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ก.พ.67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เวลา </a:t>
            </a:r>
            <a:r>
              <a:rPr lang="th-TH" sz="24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08.30 น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พ.ต.อ.ไพโรจน์ เพ</a:t>
            </a:r>
            <a:r>
              <a:rPr lang="th-TH" sz="24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็ช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รพลอย ผกก.สภ.บางพลี มอบหมาย พ.ต.ท.ภาวัต รัตนาภรณ์ รอง ผกก.สส.สภ.บางพลี อบรมเสริมสร้าง คุณธรรมแก่ข้าราชการตำรวจในสายงานสืบสวน เพื่อให้ข้าราชการตำรวจ ได้รับ ทราบแนวทางการดำเนินงานของสถานีตำรวจภูธรบางพลี และ มีความคุ้นเคย มีความรัก สามัคคี ช่วยเหลือเกื้อกูล ซึ่งกันและกัน ส่งผลต่อความสำเร็จในการทำงานในหน่วยงานมีความรู้ความเข้าใจ เกี่ยวกับการพัฒนาทัศนคติเชิงบวก เกิดแรงจูงใจในการปฏิบัติหน้าที่ รู้ศักยภาพของตัวเอง มีความเข้าใจในเพื่อนร่วมงาน ตลอดจน สามารถทำงานร่วมงานกับผู้อื่น ปฏิบัติหน้าที่และไม่เลือกปฏิบัติแก่ผู้ติดต่อราชการ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F27E5E5A-2E8B-4A96-BD7A-3DB8DC53726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1" y="2171699"/>
            <a:ext cx="6022369" cy="4054475"/>
          </a:xfrm>
          <a:prstGeom prst="rect">
            <a:avLst/>
          </a:prstGeom>
          <a:ln w="19050">
            <a:noFill/>
          </a:ln>
        </p:spPr>
      </p:pic>
      <p:grpSp>
        <p:nvGrpSpPr>
          <p:cNvPr id="9" name="กลุ่ม 10">
            <a:extLst>
              <a:ext uri="{FF2B5EF4-FFF2-40B4-BE49-F238E27FC236}">
                <a16:creationId xmlns:a16="http://schemas.microsoft.com/office/drawing/2014/main" id="{A6946288-AAF4-A382-73B0-0C4C27D51A73}"/>
              </a:ext>
            </a:extLst>
          </p:cNvPr>
          <p:cNvGrpSpPr/>
          <p:nvPr/>
        </p:nvGrpSpPr>
        <p:grpSpPr>
          <a:xfrm>
            <a:off x="4371553" y="104887"/>
            <a:ext cx="3448894" cy="1053878"/>
            <a:chOff x="3313761" y="-176352"/>
            <a:chExt cx="3574618" cy="1313806"/>
          </a:xfrm>
        </p:grpSpPr>
        <p:pic>
          <p:nvPicPr>
            <p:cNvPr id="10" name="รูปภาพ 11">
              <a:extLst>
                <a:ext uri="{FF2B5EF4-FFF2-40B4-BE49-F238E27FC236}">
                  <a16:creationId xmlns:a16="http://schemas.microsoft.com/office/drawing/2014/main" id="{028B6812-AFA7-EED3-2EE7-455156867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C7D76F1D-B840-FA2D-50F4-90FCFCCBF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F34CDCD4-0B91-6D56-D151-8C9C864C0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7367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97000">
              <a:srgbClr val="5A212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3DA512A-9B1E-6076-9AC3-D6267AFB1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8" y="1151135"/>
            <a:ext cx="12044362" cy="1195388"/>
          </a:xfrm>
          <a:solidFill>
            <a:srgbClr val="002060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ปฏิทินกิจกรรม </a:t>
            </a:r>
            <a:br>
              <a:rPr lang="th-TH" sz="4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ที่เกี่ยวข้องกับการใช้งบประมาณ (ตัวชี้วัดที่ 2)</a:t>
            </a:r>
          </a:p>
        </p:txBody>
      </p:sp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3995D12A-50BA-9944-5A5E-CA357583C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638" y="3091753"/>
            <a:ext cx="2614612" cy="3328097"/>
          </a:xfrm>
          <a:solidFill>
            <a:srgbClr val="00B0F0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วิธีการดำเนินการ </a:t>
            </a:r>
          </a:p>
          <a:p>
            <a:pPr marL="0" indent="0">
              <a:buNone/>
            </a:pP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-การจัดทำแผนการใช้จ่ายงบประมาณ ประจำปี </a:t>
            </a:r>
          </a:p>
          <a:p>
            <a:pPr marL="0" indent="0">
              <a:buNone/>
            </a:pP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-กำหนดมาตรการควบคุมการเบิกจ่ายเงิน </a:t>
            </a:r>
          </a:p>
          <a:p>
            <a:pPr marL="0" indent="0">
              <a:buNone/>
            </a:pP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-กำหนดมาตรการควบคุมกระบวนการจัดซื้อ จัดจ้าง </a:t>
            </a:r>
          </a:p>
          <a:p>
            <a:pPr marL="0" indent="0">
              <a:buNone/>
            </a:pP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-การเปิดโอกาสให้บุคลากรภายในมีส่วนร่วม ในการตรวจสอบการใช้จ่ายงบประมาณ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A39A19B1-513A-0089-8BC7-644269C92669}"/>
              </a:ext>
            </a:extLst>
          </p:cNvPr>
          <p:cNvSpPr txBox="1"/>
          <p:nvPr/>
        </p:nvSpPr>
        <p:spPr>
          <a:xfrm>
            <a:off x="2996224" y="3091753"/>
            <a:ext cx="2242525" cy="3416320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ระยะเวลาดำเนินการ ปีงบประมาณ 2567 เป็นต้นไป</a:t>
            </a:r>
          </a:p>
          <a:p>
            <a:pPr defTabSz="914323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89AF9C7-B4C6-EB93-E728-CD92A487BA0C}"/>
              </a:ext>
            </a:extLst>
          </p:cNvPr>
          <p:cNvSpPr txBox="1"/>
          <p:nvPr/>
        </p:nvSpPr>
        <p:spPr>
          <a:xfrm>
            <a:off x="5472723" y="3091754"/>
            <a:ext cx="3048000" cy="341632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th-TH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ผู้รับผิดชอบ</a:t>
            </a:r>
          </a:p>
          <a:p>
            <a:pPr defTabSz="914323">
              <a:defRPr/>
            </a:pPr>
            <a:r>
              <a:rPr lang="th-TH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1. ผกก.สภ.บางพลี</a:t>
            </a:r>
          </a:p>
          <a:p>
            <a:pPr defTabSz="914323">
              <a:defRPr/>
            </a:pPr>
            <a:r>
              <a:rPr lang="th-TH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2. สารวัตรอำนวยการ</a:t>
            </a:r>
          </a:p>
          <a:p>
            <a:pPr defTabSz="914323">
              <a:defRPr/>
            </a:pPr>
            <a:r>
              <a:rPr lang="th-TH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3. เจ้าหน้าที่การเงินและพัสดุ </a:t>
            </a:r>
          </a:p>
          <a:p>
            <a:pPr defTabSz="914323">
              <a:defRPr/>
            </a:pPr>
            <a:endParaRPr lang="th-TH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028F42D-3517-617F-EC0D-7F5EB9316FB2}"/>
              </a:ext>
            </a:extLst>
          </p:cNvPr>
          <p:cNvSpPr txBox="1"/>
          <p:nvPr/>
        </p:nvSpPr>
        <p:spPr>
          <a:xfrm>
            <a:off x="8961966" y="3100768"/>
            <a:ext cx="2614612" cy="341632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th-TH" sz="24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การกำกับ/ติดตามผล </a:t>
            </a:r>
          </a:p>
          <a:p>
            <a:pPr defTabSz="914323">
              <a:defRPr/>
            </a:pPr>
            <a:r>
              <a:rPr lang="th-TH" sz="24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 ให้สารวัตรอำนวยการรวบรวม ข้อมูลจากฝ่ายต่างๆรายงาน ความคืบหน้าต่อผู้กำ กับการ สถานีตำรวจภูธรบางพลี ทุก 3 เดือน </a:t>
            </a:r>
          </a:p>
          <a:p>
            <a:pPr defTabSz="914323">
              <a:defRPr/>
            </a:pPr>
            <a:endParaRPr lang="th-TH" sz="24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sz="24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sz="24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FACF029B-6B00-7E7D-A626-7710C4995608}"/>
              </a:ext>
            </a:extLst>
          </p:cNvPr>
          <p:cNvGrpSpPr/>
          <p:nvPr/>
        </p:nvGrpSpPr>
        <p:grpSpPr>
          <a:xfrm>
            <a:off x="4445372" y="97257"/>
            <a:ext cx="3448894" cy="1053878"/>
            <a:chOff x="3313761" y="-176352"/>
            <a:chExt cx="3574618" cy="1313806"/>
          </a:xfrm>
        </p:grpSpPr>
        <p:pic>
          <p:nvPicPr>
            <p:cNvPr id="15" name="รูปภาพ 11">
              <a:extLst>
                <a:ext uri="{FF2B5EF4-FFF2-40B4-BE49-F238E27FC236}">
                  <a16:creationId xmlns:a16="http://schemas.microsoft.com/office/drawing/2014/main" id="{DDCD219E-3B7B-B5B4-E23C-D47CB6C1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6" name="รูปภาพ 12">
              <a:extLst>
                <a:ext uri="{FF2B5EF4-FFF2-40B4-BE49-F238E27FC236}">
                  <a16:creationId xmlns:a16="http://schemas.microsoft.com/office/drawing/2014/main" id="{50EEE1B6-A242-6949-9718-B02B7588A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7" name="รูปภาพ 13">
              <a:extLst>
                <a:ext uri="{FF2B5EF4-FFF2-40B4-BE49-F238E27FC236}">
                  <a16:creationId xmlns:a16="http://schemas.microsoft.com/office/drawing/2014/main" id="{EAE7AE5F-B714-67DB-C9A2-51A051F50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2682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89000">
              <a:srgbClr val="5A212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8ADF521-25BB-1B34-D7D1-94B8B1AE3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82" y="670877"/>
            <a:ext cx="7400925" cy="517068"/>
          </a:xfrm>
        </p:spPr>
        <p:txBody>
          <a:bodyPr>
            <a:normAutofit fontScale="90000"/>
          </a:bodyPr>
          <a:lstStyle/>
          <a:p>
            <a:pPr algn="ctr"/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การดำเนินกิจกรรม ปีงบประมาณ 2567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E27D487-8E9F-0809-560C-16E2E1F738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744" y="1126545"/>
            <a:ext cx="12072256" cy="952626"/>
          </a:xfrm>
          <a:solidFill>
            <a:srgbClr val="002060"/>
          </a:solidFill>
        </p:spPr>
        <p:txBody>
          <a:bodyPr>
            <a:normAutofit fontScale="92500" lnSpcReduction="20000"/>
          </a:bodyPr>
          <a:lstStyle/>
          <a:p>
            <a:r>
              <a:rPr lang="th-TH" sz="35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 2 การใช้งบประมาณ </a:t>
            </a:r>
          </a:p>
          <a:p>
            <a:pPr marL="0" indent="0">
              <a:buNone/>
            </a:pPr>
            <a:r>
              <a:rPr lang="th-TH" sz="2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การจัดทำแผนการใช้จ่ายงบประมาณประจำปีและเผยแพร่อย่างโปร่งใส คุ้มค่าเป็นไปตาม   วัตถุประสงค์ และไม่เอื้อประโยชน์แก่ตนเองหรือพวกพ้อง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4346A474-417D-155C-ACA4-9FA869BEF584}"/>
              </a:ext>
            </a:extLst>
          </p:cNvPr>
          <p:cNvSpPr txBox="1"/>
          <p:nvPr/>
        </p:nvSpPr>
        <p:spPr>
          <a:xfrm>
            <a:off x="297940" y="5981808"/>
            <a:ext cx="1158960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thaiDist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19 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ก.พ.67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พ.ต.อ.ไพโรจน์ เพ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็ช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รพลอย ผกก.สภ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บางพลี ประชุม ชี้แจงแผนการใช้จ่ายงบประมาณประจำปี 2567 และ เผยแพร่ทางเว็บไซต์สถานีตำรวจภูธรบางพลีโดยแสดงถึง ความโปร่งใส คุ้มค่า เป็นไปตามวัตถุประสงค์ ในการใช้จ่าย งบประมาณประจำปีทั้งนี้ ผกก.สภ.บางพลี ชี้แจงการใช้ งบประมาณแก่ผู้ปฏิบัติงานให้ทราบโดยทั่วกัน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43E11D55-1D03-866A-F4AF-31362C13E8A4}"/>
              </a:ext>
            </a:extLst>
          </p:cNvPr>
          <p:cNvSpPr/>
          <p:nvPr/>
        </p:nvSpPr>
        <p:spPr>
          <a:xfrm>
            <a:off x="493152" y="2211418"/>
            <a:ext cx="5384403" cy="3520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รูปเผยแพร่</a:t>
            </a:r>
            <a:r>
              <a:rPr lang="th-TH" dirty="0" err="1"/>
              <a:t>เวป</a:t>
            </a:r>
            <a:endParaRPr lang="th-TH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729BED-84AE-4781-AD2C-B63AB8CA7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52" y="2212504"/>
            <a:ext cx="5384403" cy="3518951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107FA76A-40A0-4CFA-B168-DC27174B67C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446" y="2211419"/>
            <a:ext cx="5384401" cy="35189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กลุ่ม 10">
            <a:extLst>
              <a:ext uri="{FF2B5EF4-FFF2-40B4-BE49-F238E27FC236}">
                <a16:creationId xmlns:a16="http://schemas.microsoft.com/office/drawing/2014/main" id="{6AA69569-2BFF-0C90-BCFF-D67C47491C40}"/>
              </a:ext>
            </a:extLst>
          </p:cNvPr>
          <p:cNvGrpSpPr/>
          <p:nvPr/>
        </p:nvGrpSpPr>
        <p:grpSpPr>
          <a:xfrm>
            <a:off x="4589999" y="-60666"/>
            <a:ext cx="3448894" cy="1053878"/>
            <a:chOff x="3313761" y="-176352"/>
            <a:chExt cx="3574618" cy="1313806"/>
          </a:xfrm>
        </p:grpSpPr>
        <p:pic>
          <p:nvPicPr>
            <p:cNvPr id="19" name="รูปภาพ 11">
              <a:extLst>
                <a:ext uri="{FF2B5EF4-FFF2-40B4-BE49-F238E27FC236}">
                  <a16:creationId xmlns:a16="http://schemas.microsoft.com/office/drawing/2014/main" id="{12036ADB-B7CC-0AA1-7D4B-03F62D6C5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20" name="รูปภาพ 12">
              <a:extLst>
                <a:ext uri="{FF2B5EF4-FFF2-40B4-BE49-F238E27FC236}">
                  <a16:creationId xmlns:a16="http://schemas.microsoft.com/office/drawing/2014/main" id="{BA5ECAE1-A10C-4D2E-C896-DCD67D4AE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21" name="รูปภาพ 13">
              <a:extLst>
                <a:ext uri="{FF2B5EF4-FFF2-40B4-BE49-F238E27FC236}">
                  <a16:creationId xmlns:a16="http://schemas.microsoft.com/office/drawing/2014/main" id="{06B9AC1D-46CA-A7CE-CC9F-F1E879EF1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7356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375C5B8-4B8B-4B37-3EEF-F66710BDE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923" y="1510015"/>
            <a:ext cx="12011077" cy="940752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th-TH" sz="3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 2 การใช้งบประมาณ</a:t>
            </a:r>
          </a:p>
          <a:p>
            <a:pPr marL="0" indent="0">
              <a:buNone/>
            </a:pPr>
            <a:r>
              <a:rPr lang="th-TH" sz="2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กำหนดมาตรการควบคุมการเบิกจ่ายเงินของบุคลากรภายใน ในเรื่องต่าง ๆ เช่น ค่าทำงานล่วงเวลา ค่าวัสดุอุปกรณ์ หรือค่าเดินทาง ฯลฯ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B55957C0-8190-7FC4-0CC6-C5AC9EE9D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2438" y="5360833"/>
            <a:ext cx="5653820" cy="1274328"/>
          </a:xfr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th-TH" sz="2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19</a:t>
            </a:r>
            <a:r>
              <a:rPr lang="th-TH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ก.พ.67</a:t>
            </a:r>
            <a:r>
              <a:rPr lang="th-TH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ผกก.สภ.บางพลี,สว.อก.สภ.บางพลี ประชุมเจ้าหน้าที่ทีรับผิดชอบกำชับการปฏิบัติให้เป็นไปตามระเบียบกฎหมายรอบคอบ ยึดถือความสุจริตในการ ปฏิบัติงานและจัดทำบันทึกเอกสารเบิกจ่ายและจดเก็บในลักษณะที่หาง่าย</a:t>
            </a:r>
          </a:p>
        </p:txBody>
      </p:sp>
      <p:sp>
        <p:nvSpPr>
          <p:cNvPr id="9" name="ชื่อเรื่อง 1">
            <a:extLst>
              <a:ext uri="{FF2B5EF4-FFF2-40B4-BE49-F238E27FC236}">
                <a16:creationId xmlns:a16="http://schemas.microsoft.com/office/drawing/2014/main" id="{0DDE3829-AE6B-6ADB-D1E7-242FF99A1191}"/>
              </a:ext>
            </a:extLst>
          </p:cNvPr>
          <p:cNvSpPr txBox="1">
            <a:spLocks/>
          </p:cNvSpPr>
          <p:nvPr/>
        </p:nvSpPr>
        <p:spPr>
          <a:xfrm>
            <a:off x="2625374" y="908618"/>
            <a:ext cx="7562850" cy="590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การดำเนินกิจกรรม ปีงบประมาณ 2567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04DCA78-52E4-FD9F-3885-0A166A5FB612}"/>
              </a:ext>
            </a:extLst>
          </p:cNvPr>
          <p:cNvSpPr txBox="1"/>
          <p:nvPr/>
        </p:nvSpPr>
        <p:spPr>
          <a:xfrm>
            <a:off x="6457852" y="5184935"/>
            <a:ext cx="5502172" cy="1477328"/>
          </a:xfrm>
          <a:prstGeom prst="rect">
            <a:avLst/>
          </a:prstGeom>
          <a:solidFill>
            <a:srgbClr val="EAF1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thaiDist"/>
            <a:r>
              <a:rPr lang="th-TH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22 </a:t>
            </a:r>
            <a:r>
              <a:rPr lang="th-TH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ก.พ.67</a:t>
            </a:r>
            <a:r>
              <a:rPr lang="th-TH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พ.ต.อ.ไพโรจน์ เพ</a:t>
            </a:r>
            <a:r>
              <a:rPr lang="th-TH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็ช</a:t>
            </a:r>
            <a:r>
              <a:rPr lang="th-TH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รพลอย ผกก.สภ.บางพลี มอบหมาย ให้ พ.ต.ท.ธัญ</a:t>
            </a:r>
            <a:r>
              <a:rPr lang="th-TH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ญ์</a:t>
            </a:r>
            <a:r>
              <a:rPr lang="th-TH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นิธิ อัศวรักษ์อารี รอง ผกก.(สอบสวน)สภ.บางพลี หัวหน้าพนักงานสอบสวน จัดประชุมชี้แจงแนวทางการเบิกจ่ายค่าสำนวน สำหรับพนักงานสอบสวน</a:t>
            </a:r>
          </a:p>
          <a:p>
            <a:pPr algn="thaiDist"/>
            <a:endParaRPr lang="th-TH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endParaRPr lang="th-TH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809D71A-E534-497B-9DFF-EA1FE74D077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57" y="2605456"/>
            <a:ext cx="5384401" cy="2583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50D5F537-B935-4694-A935-42D03EFDACF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852" y="2605456"/>
            <a:ext cx="5502172" cy="24829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กลุ่ม 10">
            <a:extLst>
              <a:ext uri="{FF2B5EF4-FFF2-40B4-BE49-F238E27FC236}">
                <a16:creationId xmlns:a16="http://schemas.microsoft.com/office/drawing/2014/main" id="{8DE06F14-8F4D-0E02-00DF-4C4318C1905D}"/>
              </a:ext>
            </a:extLst>
          </p:cNvPr>
          <p:cNvGrpSpPr/>
          <p:nvPr/>
        </p:nvGrpSpPr>
        <p:grpSpPr>
          <a:xfrm>
            <a:off x="4462014" y="4367"/>
            <a:ext cx="3448894" cy="1053878"/>
            <a:chOff x="3313761" y="-176352"/>
            <a:chExt cx="3574618" cy="1313806"/>
          </a:xfrm>
        </p:grpSpPr>
        <p:pic>
          <p:nvPicPr>
            <p:cNvPr id="19" name="รูปภาพ 11">
              <a:extLst>
                <a:ext uri="{FF2B5EF4-FFF2-40B4-BE49-F238E27FC236}">
                  <a16:creationId xmlns:a16="http://schemas.microsoft.com/office/drawing/2014/main" id="{FF21C726-F31B-EA2A-E13C-0FD715126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20" name="รูปภาพ 12">
              <a:extLst>
                <a:ext uri="{FF2B5EF4-FFF2-40B4-BE49-F238E27FC236}">
                  <a16:creationId xmlns:a16="http://schemas.microsoft.com/office/drawing/2014/main" id="{68EA32BA-21BD-E22A-6CA2-524181BDE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21" name="รูปภาพ 13">
              <a:extLst>
                <a:ext uri="{FF2B5EF4-FFF2-40B4-BE49-F238E27FC236}">
                  <a16:creationId xmlns:a16="http://schemas.microsoft.com/office/drawing/2014/main" id="{F6005EB2-3C76-5A55-8E93-9B09F0EB9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0993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A8402F1-14E2-5C56-F92C-B416B208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034" y="1210011"/>
            <a:ext cx="7562850" cy="653024"/>
          </a:xfrm>
        </p:spPr>
        <p:txBody>
          <a:bodyPr>
            <a:normAutofit/>
          </a:bodyPr>
          <a:lstStyle/>
          <a:p>
            <a:pPr algn="ctr"/>
            <a:r>
              <a:rPr lang="th-TH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การดำเนินกิจกรรม ปีงบประมาณ 2567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A39B4FF-2C5C-14E1-E6B0-4FD007229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0909" y="2861004"/>
            <a:ext cx="3163108" cy="399699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จัดทำคำสั่ง แต่งตั้งเจ้าหน้าที่ ตรวจสอบพัสดุประจำปี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B76F765-6013-C86E-8A98-C1C270721880}"/>
              </a:ext>
            </a:extLst>
          </p:cNvPr>
          <p:cNvSpPr txBox="1"/>
          <p:nvPr/>
        </p:nvSpPr>
        <p:spPr>
          <a:xfrm>
            <a:off x="87086" y="1931227"/>
            <a:ext cx="12025799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 2 การใช้งบประมาณ</a:t>
            </a:r>
          </a:p>
          <a:p>
            <a:r>
              <a:rPr lang="th-TH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กำหนดมาตรการควบคุมกระบวนการจัดซื้อจัดจ้างและการตรวจรับพัสดุ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C1112EE5-0DB7-D05D-2CA5-6F9C38E17CA2}"/>
              </a:ext>
            </a:extLst>
          </p:cNvPr>
          <p:cNvSpPr txBox="1"/>
          <p:nvPr/>
        </p:nvSpPr>
        <p:spPr>
          <a:xfrm>
            <a:off x="3900786" y="5905718"/>
            <a:ext cx="7807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จัดทำสมุดควบคุม การเบิกจ่ายวัสดุอุปกรณ์ แยกรายการไว้ชัดเจน และสามารถตรวจสอบได้</a:t>
            </a: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5A6D0DB3-1CC0-1BE0-9047-D19AEEB22A21}"/>
              </a:ext>
            </a:extLst>
          </p:cNvPr>
          <p:cNvSpPr/>
          <p:nvPr/>
        </p:nvSpPr>
        <p:spPr>
          <a:xfrm>
            <a:off x="3597635" y="2865899"/>
            <a:ext cx="2087880" cy="250297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E9438285-9545-094E-9F88-1503CB722EF8}"/>
              </a:ext>
            </a:extLst>
          </p:cNvPr>
          <p:cNvSpPr/>
          <p:nvPr/>
        </p:nvSpPr>
        <p:spPr>
          <a:xfrm>
            <a:off x="8094578" y="2865900"/>
            <a:ext cx="1782847" cy="250297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20C7A41F-FB82-03A6-35C7-75DD02F55933}"/>
              </a:ext>
            </a:extLst>
          </p:cNvPr>
          <p:cNvSpPr/>
          <p:nvPr/>
        </p:nvSpPr>
        <p:spPr>
          <a:xfrm>
            <a:off x="5906562" y="2865900"/>
            <a:ext cx="2087880" cy="250297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52CFF412-F527-4B3D-B0EA-AD72B5874676}"/>
              </a:ext>
            </a:extLst>
          </p:cNvPr>
          <p:cNvSpPr/>
          <p:nvPr/>
        </p:nvSpPr>
        <p:spPr>
          <a:xfrm>
            <a:off x="9977561" y="2865899"/>
            <a:ext cx="1782847" cy="250297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2AEF5E59-EE60-49D8-A485-3C58EC975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20" y="2865899"/>
            <a:ext cx="2178095" cy="2502978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65B2DB5F-A3D0-4DE2-8FE5-CAD94FCBA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86" y="2865899"/>
            <a:ext cx="2097211" cy="2502978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815FF25C-0213-41BE-8FE6-27F594C85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632" y="2865899"/>
            <a:ext cx="1782847" cy="2502978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E37EF26-8B5A-458E-B15F-3485A0101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82" y="2865899"/>
            <a:ext cx="1782847" cy="2502978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45CB7BC6-4C22-42DB-8C2D-FDA9BD067B6A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0230" y="3725430"/>
            <a:ext cx="3163108" cy="3132570"/>
          </a:xfrm>
          <a:prstGeom prst="rect">
            <a:avLst/>
          </a:prstGeom>
        </p:spPr>
      </p:pic>
      <p:grpSp>
        <p:nvGrpSpPr>
          <p:cNvPr id="20" name="กลุ่ม 10">
            <a:extLst>
              <a:ext uri="{FF2B5EF4-FFF2-40B4-BE49-F238E27FC236}">
                <a16:creationId xmlns:a16="http://schemas.microsoft.com/office/drawing/2014/main" id="{5476E7F9-3616-1D5B-B049-51531DEE6A86}"/>
              </a:ext>
            </a:extLst>
          </p:cNvPr>
          <p:cNvGrpSpPr/>
          <p:nvPr/>
        </p:nvGrpSpPr>
        <p:grpSpPr>
          <a:xfrm>
            <a:off x="4371553" y="156133"/>
            <a:ext cx="3448894" cy="1053878"/>
            <a:chOff x="3313761" y="-176352"/>
            <a:chExt cx="3574618" cy="1313806"/>
          </a:xfrm>
        </p:grpSpPr>
        <p:pic>
          <p:nvPicPr>
            <p:cNvPr id="22" name="รูปภาพ 11">
              <a:extLst>
                <a:ext uri="{FF2B5EF4-FFF2-40B4-BE49-F238E27FC236}">
                  <a16:creationId xmlns:a16="http://schemas.microsoft.com/office/drawing/2014/main" id="{D77A5477-3A9E-77A0-6E57-A702030E4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23" name="รูปภาพ 12">
              <a:extLst>
                <a:ext uri="{FF2B5EF4-FFF2-40B4-BE49-F238E27FC236}">
                  <a16:creationId xmlns:a16="http://schemas.microsoft.com/office/drawing/2014/main" id="{8B3CC88E-8032-BABA-5B37-6044D5AEB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24" name="รูปภาพ 13">
              <a:extLst>
                <a:ext uri="{FF2B5EF4-FFF2-40B4-BE49-F238E27FC236}">
                  <a16:creationId xmlns:a16="http://schemas.microsoft.com/office/drawing/2014/main" id="{C7746EA7-1AB6-DE3A-142F-CB9931BE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0183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A8402F1-14E2-5C56-F92C-B416B208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574" y="754902"/>
            <a:ext cx="7562850" cy="776836"/>
          </a:xfrm>
        </p:spPr>
        <p:txBody>
          <a:bodyPr/>
          <a:lstStyle/>
          <a:p>
            <a:pPr algn="ctr"/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การดำเนินกิจกรรม ปีงบประมาณ 2567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A39B4FF-2C5C-14E1-E6B0-4FD007229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87206" y="2866406"/>
            <a:ext cx="4547594" cy="3482838"/>
          </a:xfrm>
          <a:solidFill>
            <a:srgbClr val="6F1D07"/>
          </a:solidFill>
        </p:spPr>
        <p:txBody>
          <a:bodyPr>
            <a:no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แผนการจัดซื้อจัดจ้าง ประจำปี งบประมาณ พ.ศ.2567</a:t>
            </a:r>
          </a:p>
          <a:p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และเผยแพร่ ลงสู่เว็บไซต์ 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063B6F15-D39C-E632-4689-FBE811739834}"/>
              </a:ext>
            </a:extLst>
          </p:cNvPr>
          <p:cNvSpPr/>
          <p:nvPr/>
        </p:nvSpPr>
        <p:spPr>
          <a:xfrm>
            <a:off x="219556" y="2866406"/>
            <a:ext cx="6396396" cy="5208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ประกาศการจัดซื้อจัดจ้าง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D9D71CEF-357F-485E-4A3D-2ADE79B9E5B3}"/>
              </a:ext>
            </a:extLst>
          </p:cNvPr>
          <p:cNvSpPr txBox="1"/>
          <p:nvPr/>
        </p:nvSpPr>
        <p:spPr>
          <a:xfrm>
            <a:off x="141514" y="1320222"/>
            <a:ext cx="12050484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 2 การใช้งบประมาณ</a:t>
            </a:r>
          </a:p>
          <a:p>
            <a:r>
              <a:rPr lang="th-TH" sz="3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</a:t>
            </a: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กำหนดมาตรการควบคุมกระบวนการจัดซื้อจัดจ้างและการตรวจรับพัสดุ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75AC20-4433-3CCB-43C1-13E6499C5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87" y="3483450"/>
            <a:ext cx="5877755" cy="3066040"/>
          </a:xfrm>
          <a:prstGeom prst="rect">
            <a:avLst/>
          </a:prstGeom>
        </p:spPr>
      </p:pic>
      <p:grpSp>
        <p:nvGrpSpPr>
          <p:cNvPr id="12" name="กลุ่ม 10">
            <a:extLst>
              <a:ext uri="{FF2B5EF4-FFF2-40B4-BE49-F238E27FC236}">
                <a16:creationId xmlns:a16="http://schemas.microsoft.com/office/drawing/2014/main" id="{0E927CEB-38DA-6128-C189-6FC3049A7DB7}"/>
              </a:ext>
            </a:extLst>
          </p:cNvPr>
          <p:cNvGrpSpPr/>
          <p:nvPr/>
        </p:nvGrpSpPr>
        <p:grpSpPr>
          <a:xfrm>
            <a:off x="4442309" y="-79511"/>
            <a:ext cx="3448894" cy="1053878"/>
            <a:chOff x="3313761" y="-176352"/>
            <a:chExt cx="3574618" cy="1313806"/>
          </a:xfrm>
        </p:grpSpPr>
        <p:pic>
          <p:nvPicPr>
            <p:cNvPr id="16" name="รูปภาพ 11">
              <a:extLst>
                <a:ext uri="{FF2B5EF4-FFF2-40B4-BE49-F238E27FC236}">
                  <a16:creationId xmlns:a16="http://schemas.microsoft.com/office/drawing/2014/main" id="{A69F5A51-3731-1BDC-E2B0-EE19B3C0E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7" name="รูปภาพ 12">
              <a:extLst>
                <a:ext uri="{FF2B5EF4-FFF2-40B4-BE49-F238E27FC236}">
                  <a16:creationId xmlns:a16="http://schemas.microsoft.com/office/drawing/2014/main" id="{3A51BC88-80C6-2728-4B25-09CDEBAE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8" name="รูปภาพ 13">
              <a:extLst>
                <a:ext uri="{FF2B5EF4-FFF2-40B4-BE49-F238E27FC236}">
                  <a16:creationId xmlns:a16="http://schemas.microsoft.com/office/drawing/2014/main" id="{3F254FC9-3BA1-6234-F1A5-8D8F4E474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8553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072920E2-2272-D6C1-0B19-4CC20FC61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6859" y="2610033"/>
            <a:ext cx="5441675" cy="3423452"/>
          </a:xfrm>
        </p:spPr>
        <p:txBody>
          <a:bodyPr>
            <a:normAutofit/>
          </a:bodyPr>
          <a:lstStyle/>
          <a:p>
            <a:pPr algn="thaiDist"/>
            <a:r>
              <a:rPr lang="th-TH" b="1" dirty="0">
                <a:solidFill>
                  <a:schemeClr val="bg2">
                    <a:lumMod val="9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ตามที่สำนักงานคณะกรรมการป้องกันและปราบปรามการทุจริตแห่งชาติได้ร่วมกับสำนักงานตำรวจแห่งชาติ ในการขยายการประเมินคณธรรมและความโปร่งใสในการดำเนินงานของหน่วยงานภาครัฐ (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Integrity and Transparency Assessment: ITA) 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ลงสู่ “สถานีตำรวจ”ในปีงบประมาณ พ.ศ.2567 ในฐานะหน่วยงานในสังกัดของกองบัญชาการตำรวจภูธร ภาค ๑ สำนักงานตำรวจ แห่งชาติ ซึ่งมีภารกิจในการบริการประชาชนในเขตพื้นที่ เพื่อสะท้อนให้เห็นถึงบทบาทและความสำคัญของการบริหารราชการของสถานีตำรวจและเกิดกลไกการมีส่วนร่วมและการป้องกันการทุจริตในการบริหารราชการในเขต พื้นที่รับผิดชอบ ควบคู่ไปกับการประเมินคุณธรรมและความโปร่งใสในการ ดำเนินงานของหน่วยงานภาครัฐ (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Integrity and Transparency Assessment: ITA) 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ของสถานีตำรวจภูธรบางพลี จึงมีความจำเป็นอย่างยิ่งที่จะต้องมการพัฒนาระบบการบริหารราชการการให้บริการ ให้มีคุณธรรมและความโปร่งใส 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CB40A18A-8C1F-F1EB-F008-7EB0999B10FB}"/>
              </a:ext>
            </a:extLst>
          </p:cNvPr>
          <p:cNvSpPr/>
          <p:nvPr/>
        </p:nvSpPr>
        <p:spPr>
          <a:xfrm>
            <a:off x="-18848" y="1321379"/>
            <a:ext cx="12092197" cy="584775"/>
          </a:xfrm>
          <a:prstGeom prst="rect">
            <a:avLst/>
          </a:prstGeom>
          <a:solidFill>
            <a:srgbClr val="6F1D07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บทนำ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A15E995-3252-42ED-996B-C713CBED3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2610033"/>
            <a:ext cx="4897861" cy="3423452"/>
          </a:xfrm>
          <a:prstGeom prst="rect">
            <a:avLst/>
          </a:prstGeom>
        </p:spPr>
      </p:pic>
      <p:grpSp>
        <p:nvGrpSpPr>
          <p:cNvPr id="9" name="กลุ่ม 10">
            <a:extLst>
              <a:ext uri="{FF2B5EF4-FFF2-40B4-BE49-F238E27FC236}">
                <a16:creationId xmlns:a16="http://schemas.microsoft.com/office/drawing/2014/main" id="{016744D8-A4DE-3EF7-F168-5D4BF91B1A0A}"/>
              </a:ext>
            </a:extLst>
          </p:cNvPr>
          <p:cNvGrpSpPr/>
          <p:nvPr/>
        </p:nvGrpSpPr>
        <p:grpSpPr>
          <a:xfrm>
            <a:off x="4382412" y="297576"/>
            <a:ext cx="3448894" cy="1053878"/>
            <a:chOff x="3313761" y="-176352"/>
            <a:chExt cx="3574618" cy="1313806"/>
          </a:xfrm>
        </p:grpSpPr>
        <p:pic>
          <p:nvPicPr>
            <p:cNvPr id="10" name="รูปภาพ 11">
              <a:extLst>
                <a:ext uri="{FF2B5EF4-FFF2-40B4-BE49-F238E27FC236}">
                  <a16:creationId xmlns:a16="http://schemas.microsoft.com/office/drawing/2014/main" id="{FA616491-6E38-BFB8-313A-BD30C3EAE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4" name="รูปภาพ 12">
              <a:extLst>
                <a:ext uri="{FF2B5EF4-FFF2-40B4-BE49-F238E27FC236}">
                  <a16:creationId xmlns:a16="http://schemas.microsoft.com/office/drawing/2014/main" id="{EF5288AE-5347-E113-2E1A-535C9103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5" name="รูปภาพ 13">
              <a:extLst>
                <a:ext uri="{FF2B5EF4-FFF2-40B4-BE49-F238E27FC236}">
                  <a16:creationId xmlns:a16="http://schemas.microsoft.com/office/drawing/2014/main" id="{53489AB0-6637-5CCE-8FB4-6421338D1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466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3DA512A-9B1E-6076-9AC3-D6267AFB1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8112"/>
            <a:ext cx="12192000" cy="1195388"/>
          </a:xfrm>
          <a:solidFill>
            <a:srgbClr val="FFC000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th-TH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ปฏิทินกิจกรรม</a:t>
            </a:r>
            <a:br>
              <a:rPr lang="th-TH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ที่เกี่ยวข้องกับการใช้อำนาจ (ตัวชี้วัดที่ 3)</a:t>
            </a:r>
          </a:p>
        </p:txBody>
      </p:sp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3995D12A-50BA-9944-5A5E-CA357583C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637" y="3091753"/>
            <a:ext cx="2756927" cy="3522407"/>
          </a:xfrm>
          <a:solidFill>
            <a:srgbClr val="00B0F0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วิธีการดำเนินการ </a:t>
            </a:r>
          </a:p>
          <a:p>
            <a:pPr marL="0" indent="0">
              <a:buNone/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วางนโยบาย การประเมิน สิทธิ ประโยชน์เลื่อนขั้นแต่งตั้งหมุนเวียน</a:t>
            </a:r>
          </a:p>
          <a:p>
            <a:pPr marL="0" indent="0">
              <a:buNone/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- สร้างช่องทางร้องเรียน และมาตรการ กรณีผู้บังคับบัญชาการใช้อำนาจสั่งการ ให้ผู้ใต้บังคับบัญชาทำ ใน ธุระส่วนตัว ของผู้บังคับบัญชาหรือทำ ในสิ่งที่ไม่ ถูกต้อง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A39A19B1-513A-0089-8BC7-644269C92669}"/>
              </a:ext>
            </a:extLst>
          </p:cNvPr>
          <p:cNvSpPr txBox="1"/>
          <p:nvPr/>
        </p:nvSpPr>
        <p:spPr>
          <a:xfrm>
            <a:off x="2996224" y="3091753"/>
            <a:ext cx="2239163" cy="3416320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ระยะเวลาดำเนินการ ปีงบประมาณ 2567 เป็นต้นไป</a:t>
            </a: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89AF9C7-B4C6-EB93-E728-CD92A487BA0C}"/>
              </a:ext>
            </a:extLst>
          </p:cNvPr>
          <p:cNvSpPr txBox="1"/>
          <p:nvPr/>
        </p:nvSpPr>
        <p:spPr>
          <a:xfrm>
            <a:off x="5471583" y="3056960"/>
            <a:ext cx="3048000" cy="341632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ผู้รับผิดชอบ</a:t>
            </a:r>
          </a:p>
          <a:p>
            <a:pPr defTabSz="914323">
              <a:defRPr/>
            </a:pP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1. ผกก.สภ.บางพลี</a:t>
            </a: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028F42D-3517-617F-EC0D-7F5EB9316FB2}"/>
              </a:ext>
            </a:extLst>
          </p:cNvPr>
          <p:cNvSpPr txBox="1"/>
          <p:nvPr/>
        </p:nvSpPr>
        <p:spPr>
          <a:xfrm>
            <a:off x="8961966" y="3100768"/>
            <a:ext cx="2614612" cy="341632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th-TH" sz="2400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การกำกับ/ติดตามผล </a:t>
            </a:r>
          </a:p>
          <a:p>
            <a:pPr defTabSz="914323">
              <a:defRPr/>
            </a:pPr>
            <a:r>
              <a:rPr lang="th-TH" sz="2400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 ให้สารวัตรอำนวยการรวบรวม ข้อมูลจากฝ่ายต่างๆรายงาน ความคืบหน้าต่อผู้กำกับการ สถานีตำรวจภูธรบางพลี ทุก 3 เดือน</a:t>
            </a:r>
          </a:p>
          <a:p>
            <a:pPr defTabSz="914323">
              <a:defRPr/>
            </a:pPr>
            <a:endParaRPr lang="th-TH" sz="2400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sz="2400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r>
              <a:rPr lang="th-TH" sz="2400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grpSp>
        <p:nvGrpSpPr>
          <p:cNvPr id="16" name="กลุ่ม 10">
            <a:extLst>
              <a:ext uri="{FF2B5EF4-FFF2-40B4-BE49-F238E27FC236}">
                <a16:creationId xmlns:a16="http://schemas.microsoft.com/office/drawing/2014/main" id="{617F28EA-F132-6D71-44DC-FB0888FEB5AF}"/>
              </a:ext>
            </a:extLst>
          </p:cNvPr>
          <p:cNvGrpSpPr/>
          <p:nvPr/>
        </p:nvGrpSpPr>
        <p:grpSpPr>
          <a:xfrm>
            <a:off x="4371553" y="94234"/>
            <a:ext cx="3448894" cy="1053878"/>
            <a:chOff x="3313761" y="-176352"/>
            <a:chExt cx="3574618" cy="1313806"/>
          </a:xfrm>
        </p:grpSpPr>
        <p:pic>
          <p:nvPicPr>
            <p:cNvPr id="17" name="รูปภาพ 11">
              <a:extLst>
                <a:ext uri="{FF2B5EF4-FFF2-40B4-BE49-F238E27FC236}">
                  <a16:creationId xmlns:a16="http://schemas.microsoft.com/office/drawing/2014/main" id="{FBCEEBD7-9BB0-A721-AF69-CF30F5F39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8" name="รูปภาพ 12">
              <a:extLst>
                <a:ext uri="{FF2B5EF4-FFF2-40B4-BE49-F238E27FC236}">
                  <a16:creationId xmlns:a16="http://schemas.microsoft.com/office/drawing/2014/main" id="{2327AE43-1098-BB96-ABD6-B9D711867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9" name="รูปภาพ 13">
              <a:extLst>
                <a:ext uri="{FF2B5EF4-FFF2-40B4-BE49-F238E27FC236}">
                  <a16:creationId xmlns:a16="http://schemas.microsoft.com/office/drawing/2014/main" id="{20F3F265-60F2-4253-D261-64BB19279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1759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A8402F1-14E2-5C56-F92C-B416B208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439" y="799157"/>
            <a:ext cx="7562850" cy="776836"/>
          </a:xfrm>
        </p:spPr>
        <p:txBody>
          <a:bodyPr/>
          <a:lstStyle/>
          <a:p>
            <a:pPr algn="ctr"/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การดำเนินกิจกรรม ปีงบประมาณ 2567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A39B4FF-2C5C-14E1-E6B0-4FD007229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59736" y="5866367"/>
            <a:ext cx="3210344" cy="87733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th-TH" sz="1400" b="1" dirty="0"/>
              <a:t>ดำเนินการนโยบาย การบริหาร กำลังพล เอกสารเผยแพร่ผ่าน เว็บไซต์ สภ.บางพลี ในแบบ </a:t>
            </a:r>
            <a:r>
              <a:rPr lang="en-US" sz="1400" b="1" dirty="0"/>
              <a:t>OIT </a:t>
            </a:r>
            <a:r>
              <a:rPr lang="th-TH" sz="1400" b="1" dirty="0"/>
              <a:t>หัวข้อ </a:t>
            </a:r>
            <a:r>
              <a:rPr lang="en-US" sz="1400" b="1" dirty="0"/>
              <a:t> O16 </a:t>
            </a:r>
            <a:r>
              <a:rPr lang="th-TH" sz="1400" b="1" dirty="0"/>
              <a:t>และประชุมชี้แจงให้ข้าราชการ ตำรวจ สภ.บางพลี ทราบโดย ทั่วกัน </a:t>
            </a:r>
            <a:endParaRPr lang="th-T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D9D71CEF-357F-485E-4A3D-2ADE79B9E5B3}"/>
              </a:ext>
            </a:extLst>
          </p:cNvPr>
          <p:cNvSpPr txBox="1"/>
          <p:nvPr/>
        </p:nvSpPr>
        <p:spPr>
          <a:xfrm>
            <a:off x="121920" y="1358740"/>
            <a:ext cx="11948160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 3 การใช้อำนาจ</a:t>
            </a:r>
          </a:p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วางนโยบาย การประเมิน สิทธิประโยชน์ เลื่อนขั้นแต่งตั้งหมุนเวียนมาตรการ กรณีการใช้ดุลพินิจของเจ้าหน้าที่ และกรณีผู้บังคับบัญชาการใช้อำนาจสั่งการให้ผู้ใต้บังคับบัญชา</a:t>
            </a:r>
            <a:r>
              <a:rPr lang="th-TH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ทำใน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ธุระส่วนตัวของผู้บังคับบัญชาหรือ</a:t>
            </a:r>
            <a:r>
              <a:rPr lang="th-TH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ทำใน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สิ่งที่ไม่ถูกต้อง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4712D79-EF6C-DC68-27E6-FBF5F89742C6}"/>
              </a:ext>
            </a:extLst>
          </p:cNvPr>
          <p:cNvSpPr/>
          <p:nvPr/>
        </p:nvSpPr>
        <p:spPr>
          <a:xfrm>
            <a:off x="1824082" y="6021716"/>
            <a:ext cx="5650322" cy="566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/>
              <a:t>26 </a:t>
            </a:r>
            <a:r>
              <a:rPr lang="th-TH" sz="1400" b="1" dirty="0" err="1"/>
              <a:t>มี.ค.67</a:t>
            </a:r>
            <a:r>
              <a:rPr lang="th-TH" sz="1400" b="1" dirty="0"/>
              <a:t> พ.ต.อ.ไพโรจน์ เพ</a:t>
            </a:r>
            <a:r>
              <a:rPr lang="th-TH" sz="1400" b="1" dirty="0" err="1"/>
              <a:t>็ช</a:t>
            </a:r>
            <a:r>
              <a:rPr lang="th-TH" sz="1400" b="1" dirty="0"/>
              <a:t>รพลอย ผกก.สภ</a:t>
            </a:r>
            <a:r>
              <a:rPr lang="en-US" sz="1400" b="1" dirty="0"/>
              <a:t>.</a:t>
            </a:r>
            <a:r>
              <a:rPr lang="th-TH" sz="1400" b="1" dirty="0"/>
              <a:t>บางพลี ประชุมชี้แจ้งกำลังพล ด้านนโยบายการบริหาร กำลังพล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B0A2C9-F2DA-47E0-B6E4-418515DE7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052" y="2647952"/>
            <a:ext cx="3549948" cy="3175510"/>
          </a:xfrm>
          <a:prstGeom prst="rect">
            <a:avLst/>
          </a:prstGeom>
        </p:spPr>
      </p:pic>
      <p:grpSp>
        <p:nvGrpSpPr>
          <p:cNvPr id="16" name="กลุ่ม 10">
            <a:extLst>
              <a:ext uri="{FF2B5EF4-FFF2-40B4-BE49-F238E27FC236}">
                <a16:creationId xmlns:a16="http://schemas.microsoft.com/office/drawing/2014/main" id="{505458B0-5EE9-77DB-BBFC-12B9EB69D25B}"/>
              </a:ext>
            </a:extLst>
          </p:cNvPr>
          <p:cNvGrpSpPr/>
          <p:nvPr/>
        </p:nvGrpSpPr>
        <p:grpSpPr>
          <a:xfrm>
            <a:off x="4594417" y="0"/>
            <a:ext cx="3448894" cy="1053878"/>
            <a:chOff x="3313761" y="-176352"/>
            <a:chExt cx="3574618" cy="1313806"/>
          </a:xfrm>
        </p:grpSpPr>
        <p:pic>
          <p:nvPicPr>
            <p:cNvPr id="17" name="รูปภาพ 11">
              <a:extLst>
                <a:ext uri="{FF2B5EF4-FFF2-40B4-BE49-F238E27FC236}">
                  <a16:creationId xmlns:a16="http://schemas.microsoft.com/office/drawing/2014/main" id="{C1C797DA-100D-D38A-42D8-4CD544488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9" name="รูปภาพ 12">
              <a:extLst>
                <a:ext uri="{FF2B5EF4-FFF2-40B4-BE49-F238E27FC236}">
                  <a16:creationId xmlns:a16="http://schemas.microsoft.com/office/drawing/2014/main" id="{FE8D6BD2-438D-0D0C-25F1-ADAE91A1B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22" name="รูปภาพ 13">
              <a:extLst>
                <a:ext uri="{FF2B5EF4-FFF2-40B4-BE49-F238E27FC236}">
                  <a16:creationId xmlns:a16="http://schemas.microsoft.com/office/drawing/2014/main" id="{82638908-F7F9-1115-C56A-DF5A755A8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E99534C-F427-442C-82F4-2FD17B0BE9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647951"/>
            <a:ext cx="2571404" cy="317551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75ACAB6-BA98-44F3-A73F-CA02271A4D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504" y="2647951"/>
            <a:ext cx="2444146" cy="317551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68C6590-9F53-4F6A-A20E-F970A7AA44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1829" y="2658758"/>
            <a:ext cx="3210343" cy="320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46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3DA512A-9B1E-6076-9AC3-D6267AFB1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9" y="1043717"/>
            <a:ext cx="11968162" cy="1195388"/>
          </a:xfrm>
          <a:solidFill>
            <a:srgbClr val="38B82E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th-TH" sz="4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ปฏิทินกิจกรรม</a:t>
            </a:r>
            <a:br>
              <a:rPr lang="th-TH" sz="4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ที่เกี่ยวข้องกับการใช้ทรัพย์สินของราชการ(ตัวชี้วัดที่ 4)</a:t>
            </a:r>
          </a:p>
        </p:txBody>
      </p:sp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3995D12A-50BA-9944-5A5E-CA357583C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8306" y="3027070"/>
            <a:ext cx="2614612" cy="3522407"/>
          </a:xfrm>
          <a:solidFill>
            <a:srgbClr val="00B0F0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วิธีการดำเนินการ</a:t>
            </a:r>
          </a:p>
          <a:p>
            <a:pPr marL="0" indent="0">
              <a:buNone/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เรียกตรวจทรัพย์สินราชการ รถยนต์ จักรยานยนต์ อาวุธปืน</a:t>
            </a:r>
          </a:p>
          <a:p>
            <a:pPr marL="0" indent="0">
              <a:buNone/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กำหนดแนวทางการเบิกจ่าย ยืม </a:t>
            </a:r>
          </a:p>
          <a:p>
            <a:pPr marL="0" indent="0">
              <a:buNone/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ทรัพย์สินราชการ</a:t>
            </a:r>
          </a:p>
          <a:p>
            <a:pPr marL="0" indent="0">
              <a:buNone/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กำหนดแผนบำรุงรักษาทรัพย์สินราชการ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A39A19B1-513A-0089-8BC7-644269C92669}"/>
              </a:ext>
            </a:extLst>
          </p:cNvPr>
          <p:cNvSpPr txBox="1"/>
          <p:nvPr/>
        </p:nvSpPr>
        <p:spPr>
          <a:xfrm>
            <a:off x="3163586" y="3037955"/>
            <a:ext cx="2248128" cy="3416320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ระยะเวลาดำเนินการ ปีงบประมาณ 2567 เป็นต้นไป</a:t>
            </a: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89AF9C7-B4C6-EB93-E728-CD92A487BA0C}"/>
              </a:ext>
            </a:extLst>
          </p:cNvPr>
          <p:cNvSpPr txBox="1"/>
          <p:nvPr/>
        </p:nvSpPr>
        <p:spPr>
          <a:xfrm>
            <a:off x="5813051" y="3048631"/>
            <a:ext cx="3048000" cy="341632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ผู้รับผิดชอบ</a:t>
            </a:r>
          </a:p>
          <a:p>
            <a:pPr defTabSz="914323">
              <a:defRPr/>
            </a:pP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1. ผกก.สภ.บางพลี</a:t>
            </a:r>
          </a:p>
          <a:p>
            <a:pPr defTabSz="914323">
              <a:defRPr/>
            </a:pP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2. สารวัตรอำนวยการ</a:t>
            </a:r>
          </a:p>
          <a:p>
            <a:pPr defTabSz="914323">
              <a:defRPr/>
            </a:pP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3. เจ้าหน้าที่การเงินและ</a:t>
            </a:r>
          </a:p>
          <a:p>
            <a:pPr defTabSz="914323">
              <a:defRPr/>
            </a:pP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พัสดุ</a:t>
            </a: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028F42D-3517-617F-EC0D-7F5EB9316FB2}"/>
              </a:ext>
            </a:extLst>
          </p:cNvPr>
          <p:cNvSpPr txBox="1"/>
          <p:nvPr/>
        </p:nvSpPr>
        <p:spPr>
          <a:xfrm>
            <a:off x="9429750" y="3070192"/>
            <a:ext cx="2614612" cy="341632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th-TH" sz="2400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การกำกับ/ติดตามผล </a:t>
            </a:r>
          </a:p>
          <a:p>
            <a:pPr defTabSz="914323">
              <a:defRPr/>
            </a:pPr>
            <a:r>
              <a:rPr lang="th-TH" sz="2400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 ให้สารวัตรอำนวยการรวบรวม ข้อมูลจากฝ่ายต่างๆรายงาน ความคืบหน้าต่อผู้กำกับการ สถานีตำรวจภูธรบางพลี ทุก 3 เดือน </a:t>
            </a:r>
          </a:p>
          <a:p>
            <a:pPr defTabSz="914323">
              <a:defRPr/>
            </a:pPr>
            <a:endParaRPr lang="th-TH" sz="2400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sz="2400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sz="2400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0" name="กลุ่ม 10">
            <a:extLst>
              <a:ext uri="{FF2B5EF4-FFF2-40B4-BE49-F238E27FC236}">
                <a16:creationId xmlns:a16="http://schemas.microsoft.com/office/drawing/2014/main" id="{935CDF0C-D1CC-1080-B10E-037BA6D63F68}"/>
              </a:ext>
            </a:extLst>
          </p:cNvPr>
          <p:cNvGrpSpPr/>
          <p:nvPr/>
        </p:nvGrpSpPr>
        <p:grpSpPr>
          <a:xfrm>
            <a:off x="4371553" y="112015"/>
            <a:ext cx="3448894" cy="1053878"/>
            <a:chOff x="3313761" y="-176352"/>
            <a:chExt cx="3574618" cy="1313806"/>
          </a:xfrm>
        </p:grpSpPr>
        <p:pic>
          <p:nvPicPr>
            <p:cNvPr id="21" name="รูปภาพ 11">
              <a:extLst>
                <a:ext uri="{FF2B5EF4-FFF2-40B4-BE49-F238E27FC236}">
                  <a16:creationId xmlns:a16="http://schemas.microsoft.com/office/drawing/2014/main" id="{FEADE99F-BC11-2766-E223-E8C63B179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22" name="รูปภาพ 12">
              <a:extLst>
                <a:ext uri="{FF2B5EF4-FFF2-40B4-BE49-F238E27FC236}">
                  <a16:creationId xmlns:a16="http://schemas.microsoft.com/office/drawing/2014/main" id="{1EEC6C40-2606-188D-DB73-D80A27BF3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23" name="รูปภาพ 13">
              <a:extLst>
                <a:ext uri="{FF2B5EF4-FFF2-40B4-BE49-F238E27FC236}">
                  <a16:creationId xmlns:a16="http://schemas.microsoft.com/office/drawing/2014/main" id="{654398B0-6859-C0A6-6817-67EEF116F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9412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A8402F1-14E2-5C56-F92C-B416B208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875" y="1172436"/>
            <a:ext cx="7562850" cy="776836"/>
          </a:xfrm>
        </p:spPr>
        <p:txBody>
          <a:bodyPr/>
          <a:lstStyle/>
          <a:p>
            <a:pPr algn="ctr"/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การดำเนินกิจกรรม ปีงบประมาณ 2567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A39B4FF-2C5C-14E1-E6B0-4FD007229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09561" y="2910692"/>
            <a:ext cx="3868484" cy="3794908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indent="0">
              <a:buNone/>
            </a:pP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จัดทำประกาศเรื่องการจัดการทรัพย์สินของทางราชการ และการจัดเก็บของกลาง เปิดเผยในเว็ปไซ</a:t>
            </a:r>
            <a:r>
              <a:rPr lang="th-TH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ต์</a:t>
            </a: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 ใน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OIT </a:t>
            </a: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o</a:t>
            </a: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23</a:t>
            </a:r>
          </a:p>
          <a:p>
            <a:pPr marL="0" indent="0">
              <a:buNone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และมีการรายงานผลการปฏิบัติ ผู้บังคับบัญชา ให้ทราบ ทุกเดือน</a:t>
            </a:r>
          </a:p>
          <a:p>
            <a:pPr marL="0" indent="0">
              <a:buNone/>
            </a:pP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D9D71CEF-357F-485E-4A3D-2ADE79B9E5B3}"/>
              </a:ext>
            </a:extLst>
          </p:cNvPr>
          <p:cNvSpPr txBox="1"/>
          <p:nvPr/>
        </p:nvSpPr>
        <p:spPr>
          <a:xfrm>
            <a:off x="302325" y="1667268"/>
            <a:ext cx="11475720" cy="1200329"/>
          </a:xfrm>
          <a:prstGeom prst="rect">
            <a:avLst/>
          </a:prstGeom>
          <a:solidFill>
            <a:srgbClr val="38B82E"/>
          </a:solidFill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 4 การใช้ทรัพย์สินของราชการ</a:t>
            </a:r>
          </a:p>
          <a:p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กำหนดแนวทางปฏิบัติเกี่ยวกับการใช้ทรัพย์สินของราชการที่ถูกต้อง เพื่อเผยแพร่ให้บุคลากรภายในได้รับทราบ และ</a:t>
            </a:r>
          </a:p>
          <a:p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นำไปปฏิบัติรวมไปถึงหน่วยงานจะต้องมีการกำกับดูแลและตรวจสอบการใชทรัพย์สินของราชการของหน่วยงาน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DF1A4A-DDC7-48B6-BDA9-C3FE3063C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2" y="2910692"/>
            <a:ext cx="3868484" cy="3794908"/>
          </a:xfrm>
          <a:prstGeom prst="rect">
            <a:avLst/>
          </a:prstGeom>
        </p:spPr>
      </p:pic>
      <p:grpSp>
        <p:nvGrpSpPr>
          <p:cNvPr id="12" name="กลุ่ม 10">
            <a:extLst>
              <a:ext uri="{FF2B5EF4-FFF2-40B4-BE49-F238E27FC236}">
                <a16:creationId xmlns:a16="http://schemas.microsoft.com/office/drawing/2014/main" id="{C7E5047C-1689-4F6E-1CB6-C4AAA71741F4}"/>
              </a:ext>
            </a:extLst>
          </p:cNvPr>
          <p:cNvGrpSpPr/>
          <p:nvPr/>
        </p:nvGrpSpPr>
        <p:grpSpPr>
          <a:xfrm>
            <a:off x="4371553" y="254111"/>
            <a:ext cx="3448894" cy="1053878"/>
            <a:chOff x="3313761" y="-176352"/>
            <a:chExt cx="3574618" cy="1313806"/>
          </a:xfrm>
        </p:grpSpPr>
        <p:pic>
          <p:nvPicPr>
            <p:cNvPr id="14" name="รูปภาพ 11">
              <a:extLst>
                <a:ext uri="{FF2B5EF4-FFF2-40B4-BE49-F238E27FC236}">
                  <a16:creationId xmlns:a16="http://schemas.microsoft.com/office/drawing/2014/main" id="{C9475D5D-A22B-4664-9F08-B0688CEAF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6" name="รูปภาพ 12">
              <a:extLst>
                <a:ext uri="{FF2B5EF4-FFF2-40B4-BE49-F238E27FC236}">
                  <a16:creationId xmlns:a16="http://schemas.microsoft.com/office/drawing/2014/main" id="{2C86361E-D101-EDD3-0B93-243681915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7" name="รูปภาพ 13">
              <a:extLst>
                <a:ext uri="{FF2B5EF4-FFF2-40B4-BE49-F238E27FC236}">
                  <a16:creationId xmlns:a16="http://schemas.microsoft.com/office/drawing/2014/main" id="{9CB3FEF7-99F9-EE06-F25F-706C90D3A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40A7B45-1D57-48A3-97EB-E53B9DDAA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5391" y="2910692"/>
            <a:ext cx="3448894" cy="379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60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A8402F1-14E2-5C56-F92C-B416B208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439" y="1268218"/>
            <a:ext cx="7562850" cy="555196"/>
          </a:xfrm>
        </p:spPr>
        <p:txBody>
          <a:bodyPr>
            <a:normAutofit fontScale="90000"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การดำเนินกิจกรรม ปีงบประมาณ 2567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A39B4FF-2C5C-14E1-E6B0-4FD007229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82837" y="3131853"/>
            <a:ext cx="4295208" cy="292736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thaiDist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 ก.พ.67 พ.ต.อ.ไพโรจน์ เพ</a:t>
            </a:r>
            <a:r>
              <a:rPr lang="th-TH" sz="2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็ช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รพลอย ผกก.สภ.บางพลี มอบหมายเจ้าหน้าที่ ตรวจสอบดูแลสถานที่จัดเก็บรถของกลาง ให้เป็นสัดส่วน มีมาตรการตามระเบียบตามแนวทางของ ตร.กำหนด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D9D71CEF-357F-485E-4A3D-2ADE79B9E5B3}"/>
              </a:ext>
            </a:extLst>
          </p:cNvPr>
          <p:cNvSpPr txBox="1"/>
          <p:nvPr/>
        </p:nvSpPr>
        <p:spPr>
          <a:xfrm>
            <a:off x="243840" y="1774577"/>
            <a:ext cx="11475720" cy="1015663"/>
          </a:xfrm>
          <a:prstGeom prst="rect">
            <a:avLst/>
          </a:prstGeom>
          <a:solidFill>
            <a:srgbClr val="38B82E"/>
          </a:solidFill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 4 การใช้ทรัพย์สินของราชการ</a:t>
            </a:r>
          </a:p>
          <a:p>
            <a:r>
              <a: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กำหนดแนวทางปฏิบัติเกี่ยวกับการจัดเก็บของกลางตามระเบียบ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94E826-6852-0522-B5F0-CEFD08886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2853402"/>
            <a:ext cx="3528060" cy="2646045"/>
          </a:xfrm>
          <a:prstGeom prst="rect">
            <a:avLst/>
          </a:prstGeom>
        </p:spPr>
      </p:pic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4ED39D48-6EBF-D096-0FC0-897F5C973199}"/>
              </a:ext>
            </a:extLst>
          </p:cNvPr>
          <p:cNvGrpSpPr/>
          <p:nvPr/>
        </p:nvGrpSpPr>
        <p:grpSpPr>
          <a:xfrm>
            <a:off x="4371553" y="214340"/>
            <a:ext cx="3448894" cy="1053878"/>
            <a:chOff x="3313761" y="-176352"/>
            <a:chExt cx="3574618" cy="1313806"/>
          </a:xfrm>
        </p:grpSpPr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3847CB03-A54F-6FCF-029E-E815F4F30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4" name="รูปภาพ 12">
              <a:extLst>
                <a:ext uri="{FF2B5EF4-FFF2-40B4-BE49-F238E27FC236}">
                  <a16:creationId xmlns:a16="http://schemas.microsoft.com/office/drawing/2014/main" id="{35830582-12AD-3A58-B08B-972A5E18D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5" name="รูปภาพ 13">
              <a:extLst>
                <a:ext uri="{FF2B5EF4-FFF2-40B4-BE49-F238E27FC236}">
                  <a16:creationId xmlns:a16="http://schemas.microsoft.com/office/drawing/2014/main" id="{0F2ECD75-3899-CC05-E309-9A88B771B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3D425D-92C3-4270-9183-3E4EEE2C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287" y="2853402"/>
            <a:ext cx="3528060" cy="264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583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>
                <a:alpha val="30000"/>
              </a:srgb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3DA512A-9B1E-6076-9AC3-D6267AFB1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8" y="1452912"/>
            <a:ext cx="11902848" cy="1195388"/>
          </a:xfrm>
          <a:solidFill>
            <a:srgbClr val="FF0000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th-TH" sz="4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ปฏิทินกิจกรรม</a:t>
            </a:r>
            <a:br>
              <a:rPr lang="th-TH" sz="4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ที่เกี่ยวข้องกับการแก้ไขปัญหาการทุจริต (ตัวชี้วัดที่ 5)</a:t>
            </a:r>
          </a:p>
        </p:txBody>
      </p:sp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3995D12A-50BA-9944-5A5E-CA357583C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638" y="3091753"/>
            <a:ext cx="2614612" cy="3522407"/>
          </a:xfrm>
          <a:solidFill>
            <a:srgbClr val="00B0F0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วิธีการดำเนินการ</a:t>
            </a:r>
          </a:p>
          <a:p>
            <a:pPr marL="0" indent="0">
              <a:buNone/>
            </a:pP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- ประกาศเจตนารมณ์ ผกก.</a:t>
            </a:r>
          </a:p>
          <a:p>
            <a:pPr marL="0" indent="0">
              <a:buNone/>
            </a:pP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- กิจกรรมรณรงค์ปลูกฝัง ค่านิยม สุจริต ต่อต้านการทุจริต</a:t>
            </a:r>
          </a:p>
          <a:p>
            <a:pPr marL="0" indent="0">
              <a:buNone/>
            </a:pP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เพิ่มช่องทางร้องเรียนร้องทุกข์ ผ่านระบบ ออนไลน์ - การตรวจ ราชการ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A39A19B1-513A-0089-8BC7-644269C92669}"/>
              </a:ext>
            </a:extLst>
          </p:cNvPr>
          <p:cNvSpPr txBox="1"/>
          <p:nvPr/>
        </p:nvSpPr>
        <p:spPr>
          <a:xfrm>
            <a:off x="2996225" y="3091753"/>
            <a:ext cx="2301916" cy="3416320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ระยะเวลาดำเนินการ ปีงบประมาณ 2567 เป็นต้นไป</a:t>
            </a: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89AF9C7-B4C6-EB93-E728-CD92A487BA0C}"/>
              </a:ext>
            </a:extLst>
          </p:cNvPr>
          <p:cNvSpPr txBox="1"/>
          <p:nvPr/>
        </p:nvSpPr>
        <p:spPr>
          <a:xfrm>
            <a:off x="5471583" y="3056960"/>
            <a:ext cx="3048000" cy="313932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thaiDist" defTabSz="914323">
              <a:defRPr/>
            </a:pP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ผู้รับผิดชอบ</a:t>
            </a:r>
          </a:p>
          <a:p>
            <a:pPr defTabSz="914323">
              <a:defRPr/>
            </a:pP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1. ผกก.สภ.บางพลี</a:t>
            </a:r>
          </a:p>
          <a:p>
            <a:pPr defTabSz="914323">
              <a:defRPr/>
            </a:pP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2. คณะกรรมการดำเนินการในการขับเคลื่อน </a:t>
            </a:r>
            <a:r>
              <a:rPr lang="en-US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ITA </a:t>
            </a: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สภ.บางพลี</a:t>
            </a: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028F42D-3517-617F-EC0D-7F5EB9316FB2}"/>
              </a:ext>
            </a:extLst>
          </p:cNvPr>
          <p:cNvSpPr txBox="1"/>
          <p:nvPr/>
        </p:nvSpPr>
        <p:spPr>
          <a:xfrm>
            <a:off x="8961966" y="3100768"/>
            <a:ext cx="2614612" cy="341632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th-TH" sz="2400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การกำกับ/ติดตามผล </a:t>
            </a:r>
          </a:p>
          <a:p>
            <a:pPr defTabSz="914323">
              <a:defRPr/>
            </a:pPr>
            <a:r>
              <a:rPr lang="th-TH" sz="2400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 ให้สารวัตรอำนวยการรวบรวม ข้อมูลจากฝ่ายต่างๆรายงาน ความคืบหน้าต่อผู้กำ กับการนสถานีตำรวจภูธรบางพลี ทุก 3 เดือน </a:t>
            </a:r>
          </a:p>
          <a:p>
            <a:pPr defTabSz="914323">
              <a:defRPr/>
            </a:pPr>
            <a:endParaRPr lang="th-TH" sz="2400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sz="2400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sz="2400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6" name="กลุ่ม 10">
            <a:extLst>
              <a:ext uri="{FF2B5EF4-FFF2-40B4-BE49-F238E27FC236}">
                <a16:creationId xmlns:a16="http://schemas.microsoft.com/office/drawing/2014/main" id="{709690A8-E148-5767-6FE2-F6A1C47576DC}"/>
              </a:ext>
            </a:extLst>
          </p:cNvPr>
          <p:cNvGrpSpPr/>
          <p:nvPr/>
        </p:nvGrpSpPr>
        <p:grpSpPr>
          <a:xfrm>
            <a:off x="4371553" y="399034"/>
            <a:ext cx="3448894" cy="1053878"/>
            <a:chOff x="3313761" y="-176352"/>
            <a:chExt cx="3574618" cy="1313806"/>
          </a:xfrm>
        </p:grpSpPr>
        <p:pic>
          <p:nvPicPr>
            <p:cNvPr id="17" name="รูปภาพ 11">
              <a:extLst>
                <a:ext uri="{FF2B5EF4-FFF2-40B4-BE49-F238E27FC236}">
                  <a16:creationId xmlns:a16="http://schemas.microsoft.com/office/drawing/2014/main" id="{0FEEC393-CF6B-10AB-94E2-7A511B14A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8" name="รูปภาพ 12">
              <a:extLst>
                <a:ext uri="{FF2B5EF4-FFF2-40B4-BE49-F238E27FC236}">
                  <a16:creationId xmlns:a16="http://schemas.microsoft.com/office/drawing/2014/main" id="{9E4D00F0-A03B-616B-0342-5328859D3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9" name="รูปภาพ 13">
              <a:extLst>
                <a:ext uri="{FF2B5EF4-FFF2-40B4-BE49-F238E27FC236}">
                  <a16:creationId xmlns:a16="http://schemas.microsoft.com/office/drawing/2014/main" id="{3BDEE550-8517-D0F4-C67D-DEA1CA1CA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517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>
                <a:alpha val="26000"/>
              </a:srgb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A8402F1-14E2-5C56-F92C-B416B208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222" y="1044046"/>
            <a:ext cx="7562850" cy="776836"/>
          </a:xfrm>
        </p:spPr>
        <p:txBody>
          <a:bodyPr/>
          <a:lstStyle/>
          <a:p>
            <a:pPr algn="ctr"/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การดำเนินกิจกรรม ปีงบประมาณ 2567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A39B4FF-2C5C-14E1-E6B0-4FD007229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7564" y="5759389"/>
            <a:ext cx="6797875" cy="897260"/>
          </a:xfr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ผกก.สภ.บางพลี จัดทำมาตรการประเมินและการดำเนินการจัดการความเสี่ยงการทุจริต ประจำปีงบประมาณ 2567 และเผยแพร่ใน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OIT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O20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D9D71CEF-357F-485E-4A3D-2ADE79B9E5B3}"/>
              </a:ext>
            </a:extLst>
          </p:cNvPr>
          <p:cNvSpPr txBox="1"/>
          <p:nvPr/>
        </p:nvSpPr>
        <p:spPr>
          <a:xfrm>
            <a:off x="306593" y="1578715"/>
            <a:ext cx="11885407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 5 การแก้ปัญหาการทุจริต</a:t>
            </a:r>
          </a:p>
          <a:p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</a:t>
            </a:r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การกำหนดนโยบายที่เกี่ยวข้องกับการป้องกันการทุจริต จัดทำแผนงานด้านการป้องกันและปราบปรามการทุจริตของหน่วยงาน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E8CC545B-559F-C877-17DF-611EA55786EC}"/>
              </a:ext>
            </a:extLst>
          </p:cNvPr>
          <p:cNvSpPr txBox="1"/>
          <p:nvPr/>
        </p:nvSpPr>
        <p:spPr>
          <a:xfrm>
            <a:off x="346303" y="5884853"/>
            <a:ext cx="425783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ผกก.สภ.บางพลี ประกาศเจตนารมย์ต่อต้านการรับสินของสถานีตำรวจภูธรบางพลี ประกาศ ณ วันที่ 28 มี.ค.2567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9B13BF-C777-27DB-0B6C-C6FC0F62A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02" y="2662925"/>
            <a:ext cx="2128920" cy="3151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AAC08C-E394-1FA4-D953-F78B7D4A3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092" y="2662924"/>
            <a:ext cx="3563908" cy="3031294"/>
          </a:xfrm>
          <a:prstGeom prst="rect">
            <a:avLst/>
          </a:prstGeom>
        </p:spPr>
      </p:pic>
      <p:grpSp>
        <p:nvGrpSpPr>
          <p:cNvPr id="14" name="กลุ่ม 10">
            <a:extLst>
              <a:ext uri="{FF2B5EF4-FFF2-40B4-BE49-F238E27FC236}">
                <a16:creationId xmlns:a16="http://schemas.microsoft.com/office/drawing/2014/main" id="{6EF19A5D-C3A0-FAE9-E3FC-0F00A3044642}"/>
              </a:ext>
            </a:extLst>
          </p:cNvPr>
          <p:cNvGrpSpPr/>
          <p:nvPr/>
        </p:nvGrpSpPr>
        <p:grpSpPr>
          <a:xfrm>
            <a:off x="4371553" y="271625"/>
            <a:ext cx="3448894" cy="1053878"/>
            <a:chOff x="3313761" y="-176352"/>
            <a:chExt cx="3574618" cy="1313806"/>
          </a:xfrm>
        </p:grpSpPr>
        <p:pic>
          <p:nvPicPr>
            <p:cNvPr id="15" name="รูปภาพ 11">
              <a:extLst>
                <a:ext uri="{FF2B5EF4-FFF2-40B4-BE49-F238E27FC236}">
                  <a16:creationId xmlns:a16="http://schemas.microsoft.com/office/drawing/2014/main" id="{7ED60FB9-9722-BE94-7B7C-5855F0990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7" name="รูปภาพ 12">
              <a:extLst>
                <a:ext uri="{FF2B5EF4-FFF2-40B4-BE49-F238E27FC236}">
                  <a16:creationId xmlns:a16="http://schemas.microsoft.com/office/drawing/2014/main" id="{13C6D244-4F35-42C9-1380-88C150B70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22" name="รูปภาพ 13">
              <a:extLst>
                <a:ext uri="{FF2B5EF4-FFF2-40B4-BE49-F238E27FC236}">
                  <a16:creationId xmlns:a16="http://schemas.microsoft.com/office/drawing/2014/main" id="{F8E4D40C-AFB3-53A0-6028-D2D031E71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EFF7A59-6AF3-4CD4-BBFF-AD8C156958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64" y="2657194"/>
            <a:ext cx="3640190" cy="3031294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46C7D5-FD1D-4924-9D67-5B9FCF3FA4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60" y="2664041"/>
            <a:ext cx="2108582" cy="314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90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>
                <a:lumMod val="42000"/>
                <a:lumOff val="58000"/>
              </a:srgb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D22BF215-F382-EE7B-981A-49BE25033B4C}"/>
              </a:ext>
            </a:extLst>
          </p:cNvPr>
          <p:cNvSpPr/>
          <p:nvPr/>
        </p:nvSpPr>
        <p:spPr>
          <a:xfrm>
            <a:off x="8221884" y="1774577"/>
            <a:ext cx="3540024" cy="46710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A8402F1-14E2-5C56-F92C-B416B208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474" y="1070596"/>
            <a:ext cx="7562850" cy="776836"/>
          </a:xfrm>
        </p:spPr>
        <p:txBody>
          <a:bodyPr/>
          <a:lstStyle/>
          <a:p>
            <a:pPr algn="ctr"/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การดำเนินกิจกรรม ปีงบประมาณ 2567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A39B4FF-2C5C-14E1-E6B0-4FD007229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3083" y="5696487"/>
            <a:ext cx="3397623" cy="64068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th-TH" b="1" dirty="0">
                <a:latin typeface="DB Helvethaica X" panose="02000506090000020004" pitchFamily="2" charset="-34"/>
                <a:cs typeface="DB Helvethaica X" panose="02000506090000020004" pitchFamily="2" charset="-34"/>
              </a:rPr>
              <a:t>เพิ่มช่องทางร้องเรียนร้องทุกข์ เป็นระบบออนไลน์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Helvethaica X" panose="02000506090000020004" pitchFamily="2" charset="-34"/>
              <a:cs typeface="DB Helvethaica X" panose="02000506090000020004" pitchFamily="2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D9D71CEF-357F-485E-4A3D-2ADE79B9E5B3}"/>
              </a:ext>
            </a:extLst>
          </p:cNvPr>
          <p:cNvSpPr txBox="1"/>
          <p:nvPr/>
        </p:nvSpPr>
        <p:spPr>
          <a:xfrm>
            <a:off x="243840" y="1774577"/>
            <a:ext cx="7818266" cy="10772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 5 การแก้ปัญหาการทุจริต</a:t>
            </a:r>
          </a:p>
          <a:p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 จัดกิจกรรมรณรงค์ปลูกฝังค่านิยมสุจริต ต่อต้านการรับสินบน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E8CC545B-559F-C877-17DF-611EA55786EC}"/>
              </a:ext>
            </a:extLst>
          </p:cNvPr>
          <p:cNvSpPr txBox="1"/>
          <p:nvPr/>
        </p:nvSpPr>
        <p:spPr>
          <a:xfrm>
            <a:off x="243839" y="5589782"/>
            <a:ext cx="7818267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DB Helvethaica X" panose="02000506090000020004" pitchFamily="2" charset="-34"/>
                <a:cs typeface="DB Helvethaica X" panose="02000506090000020004" pitchFamily="2" charset="-34"/>
              </a:rPr>
              <a:t>วันที่ 20 กุมภาพันธ์ 2567 พ.ต.อ.ไพโรจน์ เพ</a:t>
            </a:r>
            <a:r>
              <a:rPr lang="th-TH" dirty="0" err="1">
                <a:solidFill>
                  <a:schemeClr val="bg1"/>
                </a:solidFill>
                <a:latin typeface="DB Helvethaica X" panose="02000506090000020004" pitchFamily="2" charset="-34"/>
                <a:cs typeface="DB Helvethaica X" panose="02000506090000020004" pitchFamily="2" charset="-34"/>
              </a:rPr>
              <a:t>็ช</a:t>
            </a:r>
            <a:r>
              <a:rPr lang="th-TH" dirty="0">
                <a:solidFill>
                  <a:schemeClr val="bg1"/>
                </a:solidFill>
                <a:latin typeface="DB Helvethaica X" panose="02000506090000020004" pitchFamily="2" charset="-34"/>
                <a:cs typeface="DB Helvethaica X" panose="02000506090000020004" pitchFamily="2" charset="-34"/>
              </a:rPr>
              <a:t>รพลอย จัดกิจกรรมรณรงค์ปลูกฝังค่านิยมสุจริต และต่อต้านการทุจริต ไม่รับสินบน ให้ข้าราชการตำรวจในหน่วย</a:t>
            </a: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DDCF048B-BB01-2FE7-5B77-73C60361DB84}"/>
              </a:ext>
            </a:extLst>
          </p:cNvPr>
          <p:cNvSpPr/>
          <p:nvPr/>
        </p:nvSpPr>
        <p:spPr>
          <a:xfrm>
            <a:off x="4284261" y="2903190"/>
            <a:ext cx="3777846" cy="255423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1C6492-1E44-A068-C6C2-FDE7857C0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883" y="1758259"/>
            <a:ext cx="3540024" cy="3914147"/>
          </a:xfrm>
          <a:prstGeom prst="rect">
            <a:avLst/>
          </a:prstGeom>
        </p:spPr>
      </p:pic>
      <p:grpSp>
        <p:nvGrpSpPr>
          <p:cNvPr id="16" name="กลุ่ม 10">
            <a:extLst>
              <a:ext uri="{FF2B5EF4-FFF2-40B4-BE49-F238E27FC236}">
                <a16:creationId xmlns:a16="http://schemas.microsoft.com/office/drawing/2014/main" id="{126803A6-C5FE-B87E-B2A7-5597AC794982}"/>
              </a:ext>
            </a:extLst>
          </p:cNvPr>
          <p:cNvGrpSpPr/>
          <p:nvPr/>
        </p:nvGrpSpPr>
        <p:grpSpPr>
          <a:xfrm>
            <a:off x="4448736" y="271938"/>
            <a:ext cx="3448894" cy="1053878"/>
            <a:chOff x="3313761" y="-176352"/>
            <a:chExt cx="3574618" cy="1313806"/>
          </a:xfrm>
        </p:grpSpPr>
        <p:pic>
          <p:nvPicPr>
            <p:cNvPr id="20" name="รูปภาพ 11">
              <a:extLst>
                <a:ext uri="{FF2B5EF4-FFF2-40B4-BE49-F238E27FC236}">
                  <a16:creationId xmlns:a16="http://schemas.microsoft.com/office/drawing/2014/main" id="{BC2B677A-FBC7-64F6-E9F0-6524F5E95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21" name="รูปภาพ 12">
              <a:extLst>
                <a:ext uri="{FF2B5EF4-FFF2-40B4-BE49-F238E27FC236}">
                  <a16:creationId xmlns:a16="http://schemas.microsoft.com/office/drawing/2014/main" id="{D8EC9801-5177-C8AF-F743-11ECF7C47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22" name="รูปภาพ 13">
              <a:extLst>
                <a:ext uri="{FF2B5EF4-FFF2-40B4-BE49-F238E27FC236}">
                  <a16:creationId xmlns:a16="http://schemas.microsoft.com/office/drawing/2014/main" id="{2AFDA733-4C08-BBAC-03A9-5BE65F37F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131393F-9B18-4BFD-BDC6-783A9AABA2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7" y="2898796"/>
            <a:ext cx="3777845" cy="2547987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74684DE-7478-421C-A20A-712C09DE16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260" y="2902548"/>
            <a:ext cx="3754770" cy="254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38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lumMod val="75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3DA512A-9B1E-6076-9AC3-D6267AFB1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" y="1452912"/>
            <a:ext cx="11946392" cy="1195388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ปฏิทินกิจกรรม</a:t>
            </a:r>
            <a:b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ที่เกี่ยวข้องกับคุณภาพการดำเนินงาน(ตัวชี้วัดที่ 6)</a:t>
            </a:r>
          </a:p>
        </p:txBody>
      </p:sp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3995D12A-50BA-9944-5A5E-CA357583C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637" y="3091753"/>
            <a:ext cx="2848587" cy="3568127"/>
          </a:xfrm>
          <a:solidFill>
            <a:srgbClr val="00B0F0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000" dirty="0">
                <a:solidFill>
                  <a:schemeClr val="bg1"/>
                </a:solidFill>
                <a:cs typeface="+mj-cs"/>
              </a:rPr>
              <a:t>วิธีการดำเนินการ</a:t>
            </a:r>
          </a:p>
          <a:p>
            <a:r>
              <a:rPr lang="th-TH" sz="2000" dirty="0">
                <a:solidFill>
                  <a:schemeClr val="bg1"/>
                </a:solidFill>
                <a:cs typeface="+mj-cs"/>
              </a:rPr>
              <a:t>1.จัดทำคู่มือการให้บริการประกาศให้ประชาชนได้รับทราบ</a:t>
            </a:r>
          </a:p>
          <a:p>
            <a:r>
              <a:rPr lang="th-TH" sz="2000" dirty="0">
                <a:solidFill>
                  <a:schemeClr val="bg1"/>
                </a:solidFill>
                <a:cs typeface="+mj-cs"/>
              </a:rPr>
              <a:t>2.อบรมปลูกฝังให้ข้าราชการตำรวจไม่เลือกปฏิบัติ ต่อผู้มาติดต่อราชการ</a:t>
            </a:r>
          </a:p>
          <a:p>
            <a:r>
              <a:rPr lang="th-TH" sz="2000" dirty="0">
                <a:solidFill>
                  <a:schemeClr val="bg1"/>
                </a:solidFill>
                <a:cs typeface="+mj-cs"/>
              </a:rPr>
              <a:t>3.ประชาสัมพันธ์ข้อมูล ผู้มาติดต่อ หรือผู้มีส่วนได้ส่วนเสีย ให้สามารถเข้าถึงข้อมูลได้ง่ายและถูกต้อง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A39A19B1-513A-0089-8BC7-644269C92669}"/>
              </a:ext>
            </a:extLst>
          </p:cNvPr>
          <p:cNvSpPr txBox="1"/>
          <p:nvPr/>
        </p:nvSpPr>
        <p:spPr>
          <a:xfrm>
            <a:off x="3184578" y="3091753"/>
            <a:ext cx="2203210" cy="3416320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ระยะเวลาดำเนินการ ปีงบประมาณ 2567 เป็นต้นไป</a:t>
            </a: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89AF9C7-B4C6-EB93-E728-CD92A487BA0C}"/>
              </a:ext>
            </a:extLst>
          </p:cNvPr>
          <p:cNvSpPr txBox="1"/>
          <p:nvPr/>
        </p:nvSpPr>
        <p:spPr>
          <a:xfrm>
            <a:off x="5650877" y="3082784"/>
            <a:ext cx="3048000" cy="313932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ผู้รับผิดชอบ</a:t>
            </a:r>
          </a:p>
          <a:p>
            <a:pPr defTabSz="914323">
              <a:defRPr/>
            </a:pP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1. ผกก.สภ.บางพลี</a:t>
            </a:r>
          </a:p>
          <a:p>
            <a:pPr defTabSz="914323">
              <a:defRPr/>
            </a:pP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2. คณะกรรมการดำเนินการในการขับเคลื่อน </a:t>
            </a:r>
            <a:r>
              <a:rPr lang="en-US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ITA </a:t>
            </a: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สภ.บางพลี</a:t>
            </a: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028F42D-3517-617F-EC0D-7F5EB9316FB2}"/>
              </a:ext>
            </a:extLst>
          </p:cNvPr>
          <p:cNvSpPr txBox="1"/>
          <p:nvPr/>
        </p:nvSpPr>
        <p:spPr>
          <a:xfrm>
            <a:off x="8961966" y="3100768"/>
            <a:ext cx="2614612" cy="341632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th-TH" sz="2400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การกำกับ/ติดตามผล </a:t>
            </a:r>
          </a:p>
          <a:p>
            <a:pPr defTabSz="914323">
              <a:defRPr/>
            </a:pPr>
            <a:r>
              <a:rPr lang="th-TH" sz="2400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 ให้สารวัตรอำนวยการรวบรวม ข้อมูลจากฝ่ายต่างๆรายงาน ความคืบหน้าต่อผู้กำ กับการ สถานีตำรวจภูธรบางพลี ทุก 3 เดือน</a:t>
            </a:r>
          </a:p>
          <a:p>
            <a:pPr defTabSz="914323">
              <a:defRPr/>
            </a:pPr>
            <a:endParaRPr lang="th-TH" sz="2400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sz="2400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r>
              <a:rPr lang="th-TH" sz="2400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grpSp>
        <p:nvGrpSpPr>
          <p:cNvPr id="12" name="กลุ่ม 10">
            <a:extLst>
              <a:ext uri="{FF2B5EF4-FFF2-40B4-BE49-F238E27FC236}">
                <a16:creationId xmlns:a16="http://schemas.microsoft.com/office/drawing/2014/main" id="{FFE06522-E3CF-5DE2-3023-C95E57570A94}"/>
              </a:ext>
            </a:extLst>
          </p:cNvPr>
          <p:cNvGrpSpPr/>
          <p:nvPr/>
        </p:nvGrpSpPr>
        <p:grpSpPr>
          <a:xfrm>
            <a:off x="4396386" y="399034"/>
            <a:ext cx="3448894" cy="1053878"/>
            <a:chOff x="3313761" y="-176352"/>
            <a:chExt cx="3574618" cy="1313806"/>
          </a:xfrm>
        </p:grpSpPr>
        <p:pic>
          <p:nvPicPr>
            <p:cNvPr id="13" name="รูปภาพ 11">
              <a:extLst>
                <a:ext uri="{FF2B5EF4-FFF2-40B4-BE49-F238E27FC236}">
                  <a16:creationId xmlns:a16="http://schemas.microsoft.com/office/drawing/2014/main" id="{68B16AB6-E590-2E7D-0AC3-AFE03E5A7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4" name="รูปภาพ 12">
              <a:extLst>
                <a:ext uri="{FF2B5EF4-FFF2-40B4-BE49-F238E27FC236}">
                  <a16:creationId xmlns:a16="http://schemas.microsoft.com/office/drawing/2014/main" id="{34843899-8803-98F2-E6DD-EE587E410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5" name="รูปภาพ 13">
              <a:extLst>
                <a:ext uri="{FF2B5EF4-FFF2-40B4-BE49-F238E27FC236}">
                  <a16:creationId xmlns:a16="http://schemas.microsoft.com/office/drawing/2014/main" id="{885501E9-14B8-F7E0-4004-AFDC3E62B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72052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lumMod val="65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A8402F1-14E2-5C56-F92C-B416B208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605" y="1216063"/>
            <a:ext cx="7562850" cy="636368"/>
          </a:xfrm>
        </p:spPr>
        <p:txBody>
          <a:bodyPr>
            <a:normAutofit fontScale="90000"/>
          </a:bodyPr>
          <a:lstStyle/>
          <a:p>
            <a:pPr algn="ctr"/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การดำเนินกิจกรรม ปีงบประมาณ 2567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A39B4FF-2C5C-14E1-E6B0-4FD007229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01475" y="5460339"/>
            <a:ext cx="3397623" cy="1384995"/>
          </a:xfrm>
          <a:solidFill>
            <a:srgbClr val="92D05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000" b="1" dirty="0">
                <a:solidFill>
                  <a:schemeClr val="bg1"/>
                </a:solidFill>
                <a:latin typeface="DB Helvethaica X" panose="02000506090000020004" pitchFamily="2" charset="-34"/>
                <a:cs typeface="DB Helvethaica X" panose="02000506090000020004" pitchFamily="2" charset="-34"/>
              </a:rPr>
              <a:t>3.ประชาสัมพันธ์ข้อมูล ผู้มาติดต่อ หรือผู้มีส่วนได้ส่วนเสีย ให้สามารถเข้าถึงข้อมูลได้ง่ายและถูกต้อง</a:t>
            </a:r>
            <a:endParaRPr lang="th-TH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Helvethaica X" panose="02000506090000020004" pitchFamily="2" charset="-34"/>
              <a:cs typeface="DB Helvethaica X" panose="02000506090000020004" pitchFamily="2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063B6F15-D39C-E632-4689-FBE811739834}"/>
              </a:ext>
            </a:extLst>
          </p:cNvPr>
          <p:cNvSpPr/>
          <p:nvPr/>
        </p:nvSpPr>
        <p:spPr>
          <a:xfrm>
            <a:off x="417432" y="2537403"/>
            <a:ext cx="4202620" cy="255423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D9D71CEF-357F-485E-4A3D-2ADE79B9E5B3}"/>
              </a:ext>
            </a:extLst>
          </p:cNvPr>
          <p:cNvSpPr txBox="1"/>
          <p:nvPr/>
        </p:nvSpPr>
        <p:spPr>
          <a:xfrm>
            <a:off x="916193" y="1845050"/>
            <a:ext cx="6871085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 6 คุณภาพการดำเนินงาน</a:t>
            </a: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D22BF215-F382-EE7B-981A-49BE25033B4C}"/>
              </a:ext>
            </a:extLst>
          </p:cNvPr>
          <p:cNvSpPr/>
          <p:nvPr/>
        </p:nvSpPr>
        <p:spPr>
          <a:xfrm>
            <a:off x="8183266" y="250210"/>
            <a:ext cx="3523716" cy="51477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E8CC545B-559F-C877-17DF-611EA55786EC}"/>
              </a:ext>
            </a:extLst>
          </p:cNvPr>
          <p:cNvSpPr txBox="1"/>
          <p:nvPr/>
        </p:nvSpPr>
        <p:spPr>
          <a:xfrm>
            <a:off x="603173" y="5586484"/>
            <a:ext cx="3601264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DB Helvethaica X" panose="02000506090000020004" pitchFamily="2" charset="-34"/>
                <a:cs typeface="DB Helvethaica X" panose="02000506090000020004" pitchFamily="2" charset="-34"/>
              </a:rPr>
              <a:t>1.จัดทำคู่มือการให้บริการประกาศให้ประชาชนได้รับทราบ</a:t>
            </a: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DDCF048B-BB01-2FE7-5B77-73C60361DB84}"/>
              </a:ext>
            </a:extLst>
          </p:cNvPr>
          <p:cNvSpPr/>
          <p:nvPr/>
        </p:nvSpPr>
        <p:spPr>
          <a:xfrm>
            <a:off x="4683488" y="2515241"/>
            <a:ext cx="3371306" cy="255423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3248615E-0A9D-E693-75BE-54387633373F}"/>
              </a:ext>
            </a:extLst>
          </p:cNvPr>
          <p:cNvSpPr txBox="1"/>
          <p:nvPr/>
        </p:nvSpPr>
        <p:spPr>
          <a:xfrm>
            <a:off x="4683488" y="5585237"/>
            <a:ext cx="3397622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DB Helvethaica X" panose="02000506090000020004" pitchFamily="2" charset="-34"/>
                <a:cs typeface="DB Helvethaica X" panose="02000506090000020004" pitchFamily="2" charset="-34"/>
              </a:rPr>
              <a:t>2.ประกาศพันธะสัญญาต่อการให้บริการให้ข้าราชการตำรวจไม่เลือกปฏิบัติ ต่อผู้มาติดต่อราชการ</a:t>
            </a:r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325AE712-8A0A-8398-7956-B2FEB5CF2F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D949D83-FFDF-55A0-2B60-6D08705BD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305" y="2515241"/>
            <a:ext cx="3358274" cy="2576400"/>
          </a:xfrm>
          <a:prstGeom prst="rect">
            <a:avLst/>
          </a:prstGeom>
        </p:spPr>
      </p:pic>
      <p:grpSp>
        <p:nvGrpSpPr>
          <p:cNvPr id="30" name="กลุ่ม 10">
            <a:extLst>
              <a:ext uri="{FF2B5EF4-FFF2-40B4-BE49-F238E27FC236}">
                <a16:creationId xmlns:a16="http://schemas.microsoft.com/office/drawing/2014/main" id="{F209ABFA-B679-D293-E0AD-5574FBCBF056}"/>
              </a:ext>
            </a:extLst>
          </p:cNvPr>
          <p:cNvGrpSpPr/>
          <p:nvPr/>
        </p:nvGrpSpPr>
        <p:grpSpPr>
          <a:xfrm>
            <a:off x="2222559" y="296329"/>
            <a:ext cx="3448894" cy="1053878"/>
            <a:chOff x="3313761" y="-176352"/>
            <a:chExt cx="3574618" cy="1313806"/>
          </a:xfrm>
        </p:grpSpPr>
        <p:pic>
          <p:nvPicPr>
            <p:cNvPr id="31" name="รูปภาพ 11">
              <a:extLst>
                <a:ext uri="{FF2B5EF4-FFF2-40B4-BE49-F238E27FC236}">
                  <a16:creationId xmlns:a16="http://schemas.microsoft.com/office/drawing/2014/main" id="{FD43BA93-7C9B-7986-6EA7-21A72F559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32" name="รูปภาพ 12">
              <a:extLst>
                <a:ext uri="{FF2B5EF4-FFF2-40B4-BE49-F238E27FC236}">
                  <a16:creationId xmlns:a16="http://schemas.microsoft.com/office/drawing/2014/main" id="{07AAD0F2-B1FD-E64D-3743-E1D5FC61C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33" name="รูปภาพ 13">
              <a:extLst>
                <a:ext uri="{FF2B5EF4-FFF2-40B4-BE49-F238E27FC236}">
                  <a16:creationId xmlns:a16="http://schemas.microsoft.com/office/drawing/2014/main" id="{88B0CD2F-168E-598F-30DD-B57E0E21A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37ACAD7-58AD-42CC-967B-9F4535D41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17" y="2668105"/>
            <a:ext cx="1279579" cy="2333269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9CE2191F-842B-4CF6-BC58-DC049EACA4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173" y="2668104"/>
            <a:ext cx="1462313" cy="2333269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0E529AED-C131-44B5-AB52-399A8925F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650" y="460287"/>
            <a:ext cx="2147919" cy="2147919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AA51261B-9C86-4460-BD90-EBB9322573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650" y="2921560"/>
            <a:ext cx="2147919" cy="2147919"/>
          </a:xfrm>
          <a:prstGeom prst="rect">
            <a:avLst/>
          </a:prstGeom>
        </p:spPr>
      </p:pic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B5BA0FDF-AA1D-4354-A3CB-CBD9D6C48FC4}"/>
              </a:ext>
            </a:extLst>
          </p:cNvPr>
          <p:cNvSpPr txBox="1"/>
          <p:nvPr/>
        </p:nvSpPr>
        <p:spPr>
          <a:xfrm>
            <a:off x="8182052" y="1166392"/>
            <a:ext cx="1298185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H Sarabun New" panose="020B0500040200020003" pitchFamily="34" charset="-34"/>
                <a:cs typeface="DB Helvethaica X" panose="02000506090000020004" pitchFamily="2" charset="-34"/>
              </a:rPr>
              <a:t>FACEBOOK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H Sarabun New" panose="020B0500040200020003" pitchFamily="34" charset="-34"/>
                <a:cs typeface="DB Helvethaica X" panose="02000506090000020004" pitchFamily="2" charset="-34"/>
              </a:rPr>
              <a:t>Scan</a:t>
            </a:r>
            <a:endParaRPr lang="th-TH" sz="2400" b="1" dirty="0">
              <a:solidFill>
                <a:schemeClr val="bg1"/>
              </a:solidFill>
              <a:latin typeface="TH Sarabun New" panose="020B0500040200020003" pitchFamily="34" charset="-34"/>
              <a:cs typeface="DB Helvethaica X" panose="02000506090000020004" pitchFamily="2" charset="-34"/>
            </a:endParaRP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B0032FA2-AC0F-44E9-85E5-102E49A9181D}"/>
              </a:ext>
            </a:extLst>
          </p:cNvPr>
          <p:cNvSpPr txBox="1"/>
          <p:nvPr/>
        </p:nvSpPr>
        <p:spPr>
          <a:xfrm>
            <a:off x="8182051" y="3710049"/>
            <a:ext cx="1299400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DB Helvethaica X" panose="02000506090000020004" pitchFamily="2" charset="-34"/>
                <a:cs typeface="DB Helvethaica X" panose="02000506090000020004" pitchFamily="2" charset="-34"/>
              </a:rPr>
              <a:t>LINE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DB Helvethaica X" panose="02000506090000020004" pitchFamily="2" charset="-34"/>
                <a:cs typeface="DB Helvethaica X" panose="02000506090000020004" pitchFamily="2" charset="-34"/>
              </a:rPr>
              <a:t>Scan</a:t>
            </a:r>
          </a:p>
        </p:txBody>
      </p: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5A7E624B-4069-41A3-9C5F-C1A43A718D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63" y="2668104"/>
            <a:ext cx="1363189" cy="233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6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100000">
              <a:schemeClr val="accent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7">
            <a:extLst>
              <a:ext uri="{FF2B5EF4-FFF2-40B4-BE49-F238E27FC236}">
                <a16:creationId xmlns:a16="http://schemas.microsoft.com/office/drawing/2014/main" id="{179B21D3-0988-6896-EA72-92F4124EE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4811"/>
            <a:ext cx="12083144" cy="577639"/>
          </a:xfrm>
          <a:solidFill>
            <a:srgbClr val="6F1D07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การเตรียมความพร้อมและขับเคลื่อน มาตรการส่งเสริมคุณธรรมและความโปร่งใส ในการดำเนินงานของหน่วยงานภาครัฐ</a:t>
            </a:r>
          </a:p>
        </p:txBody>
      </p:sp>
      <p:sp>
        <p:nvSpPr>
          <p:cNvPr id="9" name="ตัวแทนเนื้อหา 8">
            <a:extLst>
              <a:ext uri="{FF2B5EF4-FFF2-40B4-BE49-F238E27FC236}">
                <a16:creationId xmlns:a16="http://schemas.microsoft.com/office/drawing/2014/main" id="{68ED41E2-AC53-4C1F-E823-69378B2ACD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848" y="1902023"/>
            <a:ext cx="4814181" cy="3955190"/>
          </a:xfrm>
          <a:solidFill>
            <a:srgbClr val="EAF1FB"/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การชี้แจงและให้ข้อมูลเกี่ยวกับการประเมินคุณธรรมและ ความโปร่งใส </a:t>
            </a:r>
          </a:p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2. การศึกษาและวิเคราะห์กรอบการประเมิน และประเด็นที่ ปรับปรุงและพัฒนาโดยเร่งด่วน </a:t>
            </a:r>
          </a:p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3. การกำหนดมาตรการ/กิจกรรม ในการเตรียมความพร้อมรับ การประเมิน </a:t>
            </a:r>
          </a:p>
        </p:txBody>
      </p:sp>
      <p:grpSp>
        <p:nvGrpSpPr>
          <p:cNvPr id="10" name="กลุ่ม 10">
            <a:extLst>
              <a:ext uri="{FF2B5EF4-FFF2-40B4-BE49-F238E27FC236}">
                <a16:creationId xmlns:a16="http://schemas.microsoft.com/office/drawing/2014/main" id="{607580F2-F49F-BD01-4393-4C7EA5461E93}"/>
              </a:ext>
            </a:extLst>
          </p:cNvPr>
          <p:cNvGrpSpPr/>
          <p:nvPr/>
        </p:nvGrpSpPr>
        <p:grpSpPr>
          <a:xfrm>
            <a:off x="4371553" y="211420"/>
            <a:ext cx="3448894" cy="1053878"/>
            <a:chOff x="3313761" y="-176352"/>
            <a:chExt cx="3574618" cy="1313806"/>
          </a:xfrm>
        </p:grpSpPr>
        <p:pic>
          <p:nvPicPr>
            <p:cNvPr id="11" name="รูปภาพ 11">
              <a:extLst>
                <a:ext uri="{FF2B5EF4-FFF2-40B4-BE49-F238E27FC236}">
                  <a16:creationId xmlns:a16="http://schemas.microsoft.com/office/drawing/2014/main" id="{8FC30900-2E83-CFF0-F2A2-8975DCBC5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0675FF17-4CC6-DC8C-FA9A-7AA837437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D59194B6-7E19-11EF-4951-F12813A12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AB28D84-5A1E-476F-AA5A-77166E7E4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268" y="1902023"/>
            <a:ext cx="6484876" cy="395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866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3DA512A-9B1E-6076-9AC3-D6267AFB1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8" y="1452912"/>
            <a:ext cx="12120282" cy="1195388"/>
          </a:xfr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th-TH" sz="4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ปฏิทินกิจกรรม</a:t>
            </a:r>
            <a:br>
              <a:rPr lang="th-TH" sz="4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ที่เกี่ยวข้องกับประสิทธิภาพการสื่อสาร(ตัวชี้วัดที่ 7)</a:t>
            </a:r>
          </a:p>
        </p:txBody>
      </p:sp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3995D12A-50BA-9944-5A5E-CA357583C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637" y="3091753"/>
            <a:ext cx="2756927" cy="3522407"/>
          </a:xfrm>
          <a:solidFill>
            <a:srgbClr val="00B0F0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th-TH" sz="2000" b="1" dirty="0">
                <a:solidFill>
                  <a:schemeClr val="bg1"/>
                </a:solidFill>
                <a:cs typeface="+mj-cs"/>
              </a:rPr>
              <a:t>วิธีการดำเนินการ</a:t>
            </a:r>
          </a:p>
          <a:p>
            <a:pPr marL="0" indent="0">
              <a:buNone/>
            </a:pPr>
            <a:r>
              <a:rPr lang="th-TH" sz="2000" b="1" dirty="0">
                <a:solidFill>
                  <a:schemeClr val="bg1"/>
                </a:solidFill>
                <a:cs typeface="+mj-cs"/>
              </a:rPr>
              <a:t>1.จัดทำสื่อประชาสัมพันธ์ติดตั้งไว้ </a:t>
            </a:r>
          </a:p>
          <a:p>
            <a:pPr marL="0" indent="0">
              <a:buNone/>
            </a:pPr>
            <a:r>
              <a:rPr lang="th-TH" sz="2000" b="1" dirty="0">
                <a:solidFill>
                  <a:schemeClr val="bg1"/>
                </a:solidFill>
                <a:cs typeface="+mj-cs"/>
              </a:rPr>
              <a:t>ณ ที่ทำการและระบบออนไลน์</a:t>
            </a:r>
          </a:p>
          <a:p>
            <a:pPr marL="0" indent="0">
              <a:buNone/>
            </a:pPr>
            <a:r>
              <a:rPr lang="th-TH" sz="2000" b="1" dirty="0">
                <a:solidFill>
                  <a:schemeClr val="bg1"/>
                </a:solidFill>
                <a:cs typeface="+mj-cs"/>
              </a:rPr>
              <a:t>2.จัดช่องทางแสดงที่ประชาชน</a:t>
            </a:r>
          </a:p>
          <a:p>
            <a:pPr marL="0" indent="0">
              <a:buNone/>
            </a:pPr>
            <a:r>
              <a:rPr lang="th-TH" sz="2000" b="1" dirty="0">
                <a:solidFill>
                  <a:schemeClr val="bg1"/>
                </a:solidFill>
                <a:cs typeface="+mj-cs"/>
              </a:rPr>
              <a:t>สามารถความเห็นได้ รูปแบบออนไลน์</a:t>
            </a:r>
          </a:p>
          <a:p>
            <a:pPr marL="0" indent="0">
              <a:buNone/>
            </a:pPr>
            <a:r>
              <a:rPr lang="th-TH" sz="2000" b="1" dirty="0">
                <a:solidFill>
                  <a:schemeClr val="bg1"/>
                </a:solidFill>
                <a:cs typeface="+mj-cs"/>
              </a:rPr>
              <a:t>3.จัดให้มีช่องทางให้ผู้มาติดต่อ</a:t>
            </a:r>
          </a:p>
          <a:p>
            <a:pPr marL="0" indent="0">
              <a:buNone/>
            </a:pPr>
            <a:r>
              <a:rPr lang="th-TH" sz="2000" b="1" dirty="0">
                <a:solidFill>
                  <a:schemeClr val="bg1"/>
                </a:solidFill>
                <a:cs typeface="+mj-cs"/>
              </a:rPr>
              <a:t>สามารถร้องเรียน การกำกับ/ติดตามผล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A39A19B1-513A-0089-8BC7-644269C92669}"/>
              </a:ext>
            </a:extLst>
          </p:cNvPr>
          <p:cNvSpPr txBox="1"/>
          <p:nvPr/>
        </p:nvSpPr>
        <p:spPr>
          <a:xfrm>
            <a:off x="2996224" y="3091753"/>
            <a:ext cx="2283987" cy="3416320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ระยะเวลาดำเนินการ ปีงบประมาณ 2567 เป็นต้นไป</a:t>
            </a: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89AF9C7-B4C6-EB93-E728-CD92A487BA0C}"/>
              </a:ext>
            </a:extLst>
          </p:cNvPr>
          <p:cNvSpPr txBox="1"/>
          <p:nvPr/>
        </p:nvSpPr>
        <p:spPr>
          <a:xfrm>
            <a:off x="5471583" y="3056960"/>
            <a:ext cx="3048000" cy="313932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ผู้รับผิดชอบ</a:t>
            </a:r>
          </a:p>
          <a:p>
            <a:pPr defTabSz="914323">
              <a:defRPr/>
            </a:pP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1. ผกก.สภ.บางพลี</a:t>
            </a:r>
          </a:p>
          <a:p>
            <a:pPr defTabSz="914323">
              <a:defRPr/>
            </a:pP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2. คณะกรรมการ</a:t>
            </a:r>
          </a:p>
          <a:p>
            <a:pPr defTabSz="914323">
              <a:defRPr/>
            </a:pP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ดำเนินการในการขับเคลื่อน </a:t>
            </a:r>
            <a:r>
              <a:rPr lang="en-US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ITA </a:t>
            </a: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สภ.บางพลี</a:t>
            </a: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028F42D-3517-617F-EC0D-7F5EB9316FB2}"/>
              </a:ext>
            </a:extLst>
          </p:cNvPr>
          <p:cNvSpPr txBox="1"/>
          <p:nvPr/>
        </p:nvSpPr>
        <p:spPr>
          <a:xfrm>
            <a:off x="8961966" y="3100768"/>
            <a:ext cx="2844552" cy="341632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th-TH" sz="2400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การกำกับ/ติดตามผล </a:t>
            </a:r>
          </a:p>
          <a:p>
            <a:pPr defTabSz="914323">
              <a:defRPr/>
            </a:pPr>
            <a:r>
              <a:rPr lang="th-TH" sz="2400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 ให้สารวัตรอำนวยการรวบรวม ข้อมูลจากฝ่ายต่างๆรายงาน ความคืบหน้าต่อผู้กำกับการ สถานีตำรวจภูธรบางพลี ทุก 3 เดือน </a:t>
            </a:r>
          </a:p>
          <a:p>
            <a:pPr defTabSz="914323">
              <a:defRPr/>
            </a:pPr>
            <a:endParaRPr lang="th-TH" sz="2400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sz="2400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sz="2400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2" name="กลุ่ม 10">
            <a:extLst>
              <a:ext uri="{FF2B5EF4-FFF2-40B4-BE49-F238E27FC236}">
                <a16:creationId xmlns:a16="http://schemas.microsoft.com/office/drawing/2014/main" id="{797CF190-5766-BC74-3C05-839387595805}"/>
              </a:ext>
            </a:extLst>
          </p:cNvPr>
          <p:cNvGrpSpPr/>
          <p:nvPr/>
        </p:nvGrpSpPr>
        <p:grpSpPr>
          <a:xfrm>
            <a:off x="4407412" y="349927"/>
            <a:ext cx="3448894" cy="1053878"/>
            <a:chOff x="3313761" y="-176352"/>
            <a:chExt cx="3574618" cy="1313806"/>
          </a:xfrm>
        </p:grpSpPr>
        <p:pic>
          <p:nvPicPr>
            <p:cNvPr id="13" name="รูปภาพ 11">
              <a:extLst>
                <a:ext uri="{FF2B5EF4-FFF2-40B4-BE49-F238E27FC236}">
                  <a16:creationId xmlns:a16="http://schemas.microsoft.com/office/drawing/2014/main" id="{5D900D4D-4BFB-F36B-5248-0D4B63611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4" name="รูปภาพ 12">
              <a:extLst>
                <a:ext uri="{FF2B5EF4-FFF2-40B4-BE49-F238E27FC236}">
                  <a16:creationId xmlns:a16="http://schemas.microsoft.com/office/drawing/2014/main" id="{F27B4837-2F95-0BB1-D8A4-F63E0E3BB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5" name="รูปภาพ 13">
              <a:extLst>
                <a:ext uri="{FF2B5EF4-FFF2-40B4-BE49-F238E27FC236}">
                  <a16:creationId xmlns:a16="http://schemas.microsoft.com/office/drawing/2014/main" id="{5B3EDE64-CBDA-066D-9503-B431373CB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3010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D22BF215-F382-EE7B-981A-49BE25033B4C}"/>
              </a:ext>
            </a:extLst>
          </p:cNvPr>
          <p:cNvSpPr/>
          <p:nvPr/>
        </p:nvSpPr>
        <p:spPr>
          <a:xfrm>
            <a:off x="3524632" y="4174347"/>
            <a:ext cx="8448281" cy="2596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A8402F1-14E2-5C56-F92C-B416B208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010" y="859064"/>
            <a:ext cx="7562850" cy="729006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การดำเนินกิจกรรม ปีงบประมาณ 2567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A39B4FF-2C5C-14E1-E6B0-4FD007229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9976" y="6488321"/>
            <a:ext cx="8210550" cy="461665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3.จัดให้มีช่องทางให้ผู้มาติดต่อสามารถร้องเรียน การกำกับ/ติดตามผล และช่องทางแสดงความคิดเห็นได้</a:t>
            </a: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063B6F15-D39C-E632-4689-FBE811739834}"/>
              </a:ext>
            </a:extLst>
          </p:cNvPr>
          <p:cNvSpPr/>
          <p:nvPr/>
        </p:nvSpPr>
        <p:spPr>
          <a:xfrm>
            <a:off x="438297" y="1914984"/>
            <a:ext cx="3086334" cy="485569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D9D71CEF-357F-485E-4A3D-2ADE79B9E5B3}"/>
              </a:ext>
            </a:extLst>
          </p:cNvPr>
          <p:cNvSpPr txBox="1"/>
          <p:nvPr/>
        </p:nvSpPr>
        <p:spPr>
          <a:xfrm>
            <a:off x="217715" y="1479868"/>
            <a:ext cx="11974286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 7 ประสิทธิภาพการสื่อสาร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3248615E-0A9D-E693-75BE-54387633373F}"/>
              </a:ext>
            </a:extLst>
          </p:cNvPr>
          <p:cNvSpPr txBox="1"/>
          <p:nvPr/>
        </p:nvSpPr>
        <p:spPr>
          <a:xfrm>
            <a:off x="3993900" y="3809523"/>
            <a:ext cx="7296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2.จัดช่องทางแสดงที่ประชาชนสามารถความเห็นได้รูปแบบออนไลน์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E8CC545B-559F-C877-17DF-611EA55786EC}"/>
              </a:ext>
            </a:extLst>
          </p:cNvPr>
          <p:cNvSpPr txBox="1"/>
          <p:nvPr/>
        </p:nvSpPr>
        <p:spPr>
          <a:xfrm>
            <a:off x="406362" y="5873921"/>
            <a:ext cx="2761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1.จัดทำสื่อประชาสัมพันธ์ติดตั้งไว้ ณ ที่ทำการและระบบออนไลน์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F57E0C-8363-DF1D-5594-33B6C6499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84" y="2208874"/>
            <a:ext cx="3033432" cy="36650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E51B18-97A7-56A0-9AF0-FF7BC9280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977" y="2221695"/>
            <a:ext cx="1918372" cy="16437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49371C-00C4-D240-2D9B-3C38C5C6A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260" y="4268893"/>
            <a:ext cx="1944088" cy="22184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73F123-008C-D898-CDC0-C7160EA5D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593" y="4268893"/>
            <a:ext cx="1944088" cy="22184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90DD3B-D443-4851-EC45-7C2EAF03EF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8948" y="4268662"/>
            <a:ext cx="1944088" cy="22187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CE35ED-3A14-2155-0C01-37E8ECDE64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2281" y="4268661"/>
            <a:ext cx="1944088" cy="2218709"/>
          </a:xfrm>
          <a:prstGeom prst="rect">
            <a:avLst/>
          </a:prstGeom>
        </p:spPr>
      </p:pic>
      <p:grpSp>
        <p:nvGrpSpPr>
          <p:cNvPr id="31" name="กลุ่ม 10">
            <a:extLst>
              <a:ext uri="{FF2B5EF4-FFF2-40B4-BE49-F238E27FC236}">
                <a16:creationId xmlns:a16="http://schemas.microsoft.com/office/drawing/2014/main" id="{15D32B60-1002-9039-8B69-E90181AC533D}"/>
              </a:ext>
            </a:extLst>
          </p:cNvPr>
          <p:cNvGrpSpPr/>
          <p:nvPr/>
        </p:nvGrpSpPr>
        <p:grpSpPr>
          <a:xfrm>
            <a:off x="4371553" y="59251"/>
            <a:ext cx="3448894" cy="1053878"/>
            <a:chOff x="3313761" y="-176352"/>
            <a:chExt cx="3574618" cy="1313806"/>
          </a:xfrm>
        </p:grpSpPr>
        <p:pic>
          <p:nvPicPr>
            <p:cNvPr id="32" name="รูปภาพ 11">
              <a:extLst>
                <a:ext uri="{FF2B5EF4-FFF2-40B4-BE49-F238E27FC236}">
                  <a16:creationId xmlns:a16="http://schemas.microsoft.com/office/drawing/2014/main" id="{A8150FC3-8BDC-E8E2-7AF3-A32C6BC69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33" name="รูปภาพ 12">
              <a:extLst>
                <a:ext uri="{FF2B5EF4-FFF2-40B4-BE49-F238E27FC236}">
                  <a16:creationId xmlns:a16="http://schemas.microsoft.com/office/drawing/2014/main" id="{0A60BD4E-9775-9692-ECB9-20DD18361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34" name="รูปภาพ 13">
              <a:extLst>
                <a:ext uri="{FF2B5EF4-FFF2-40B4-BE49-F238E27FC236}">
                  <a16:creationId xmlns:a16="http://schemas.microsoft.com/office/drawing/2014/main" id="{57ABA062-8936-7C26-7218-B9730CBFE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35AFAAE-E51E-4912-B7D1-86E1CDD828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24" y="2220745"/>
            <a:ext cx="1918372" cy="1643720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547018C1-B0FD-4797-8004-561B1D43A8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471" y="2220513"/>
            <a:ext cx="1918372" cy="1650532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E0D6C879-3E7B-4430-8C2B-A2A4294BAE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628" y="2220513"/>
            <a:ext cx="1918372" cy="164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17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8B82E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3DA512A-9B1E-6076-9AC3-D6267AFB1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" y="1452912"/>
            <a:ext cx="12012706" cy="1195388"/>
          </a:xfrm>
          <a:solidFill>
            <a:srgbClr val="00B050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th-TH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ปฏิทินกิจกรรม</a:t>
            </a:r>
            <a:br>
              <a:rPr lang="th-TH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ที่เกี่ยวข้องกับการปรับปรุงระบบการทำงาน(ตัวชี้วัดที่ 8)</a:t>
            </a:r>
          </a:p>
        </p:txBody>
      </p:sp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3995D12A-50BA-9944-5A5E-CA357583C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638" y="3091753"/>
            <a:ext cx="2614612" cy="3522407"/>
          </a:xfrm>
          <a:solidFill>
            <a:srgbClr val="00B0F0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วิธีการดำเนินการ </a:t>
            </a:r>
          </a:p>
          <a:p>
            <a:pPr marL="0" indent="0">
              <a:buNone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1.นำเทคโนโลยีมาใช้ในการ พัฒนาการปฏิบัติงาน</a:t>
            </a:r>
          </a:p>
          <a:p>
            <a:pPr marL="0" indent="0">
              <a:buNone/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2.เปิดโอกาสให้ผู้รับบริการหรือผู้ มาติดต่อ เข้ามามีส่วนร่วมในการ ปรับปรุงพัฒนาการดำเนินงาน เพื่อให้สอดคล้องกับความต้องการ ด้วย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A39A19B1-513A-0089-8BC7-644269C92669}"/>
              </a:ext>
            </a:extLst>
          </p:cNvPr>
          <p:cNvSpPr txBox="1"/>
          <p:nvPr/>
        </p:nvSpPr>
        <p:spPr>
          <a:xfrm>
            <a:off x="2996225" y="3091753"/>
            <a:ext cx="2176410" cy="3416320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ระยะเวลาดำเนินการ ปีงบประมาณ 2567 เป็นต้นไป</a:t>
            </a: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89AF9C7-B4C6-EB93-E728-CD92A487BA0C}"/>
              </a:ext>
            </a:extLst>
          </p:cNvPr>
          <p:cNvSpPr txBox="1"/>
          <p:nvPr/>
        </p:nvSpPr>
        <p:spPr>
          <a:xfrm>
            <a:off x="5471583" y="3056960"/>
            <a:ext cx="3048000" cy="341632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ผู้รับผิดชอบ</a:t>
            </a:r>
          </a:p>
          <a:p>
            <a:pPr defTabSz="914323">
              <a:defRPr/>
            </a:pP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1. ผกก.สภ.บางพลี</a:t>
            </a:r>
          </a:p>
          <a:p>
            <a:pPr defTabSz="914323">
              <a:defRPr/>
            </a:pP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2. คณะกรรมการดำเนินการในการขับเคลื่อน </a:t>
            </a:r>
            <a:r>
              <a:rPr lang="en-US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ITA </a:t>
            </a:r>
            <a:r>
              <a:rPr lang="th-TH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สภ.บางพลี</a:t>
            </a: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028F42D-3517-617F-EC0D-7F5EB9316FB2}"/>
              </a:ext>
            </a:extLst>
          </p:cNvPr>
          <p:cNvSpPr txBox="1"/>
          <p:nvPr/>
        </p:nvSpPr>
        <p:spPr>
          <a:xfrm>
            <a:off x="8961966" y="3100768"/>
            <a:ext cx="2614612" cy="341632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323">
              <a:defRPr/>
            </a:pPr>
            <a:r>
              <a:rPr lang="th-TH" sz="2400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การกำกับ/ติดตามผล </a:t>
            </a:r>
          </a:p>
          <a:p>
            <a:pPr defTabSz="914323">
              <a:defRPr/>
            </a:pPr>
            <a:r>
              <a:rPr lang="th-TH" sz="2400" b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 ให้สารวัตรอำนวยการรวบรวม ข้อมูลจากฝ่ายต่างๆรายงาน ความคืบหน้าต่อผู้ก ากับกา ร สถานีตำรวจภูธรบางพลี ทุก 3 เดือน </a:t>
            </a:r>
          </a:p>
          <a:p>
            <a:pPr defTabSz="914323">
              <a:defRPr/>
            </a:pPr>
            <a:endParaRPr lang="th-TH" sz="2400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sz="2400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914323">
              <a:defRPr/>
            </a:pPr>
            <a:endParaRPr lang="th-TH" sz="2400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2" name="กลุ่ม 10">
            <a:extLst>
              <a:ext uri="{FF2B5EF4-FFF2-40B4-BE49-F238E27FC236}">
                <a16:creationId xmlns:a16="http://schemas.microsoft.com/office/drawing/2014/main" id="{80E4B869-B0E7-27C7-B225-B12F60C3BAB3}"/>
              </a:ext>
            </a:extLst>
          </p:cNvPr>
          <p:cNvGrpSpPr/>
          <p:nvPr/>
        </p:nvGrpSpPr>
        <p:grpSpPr>
          <a:xfrm>
            <a:off x="4371553" y="349927"/>
            <a:ext cx="3448894" cy="1053878"/>
            <a:chOff x="3313761" y="-176352"/>
            <a:chExt cx="3574618" cy="1313806"/>
          </a:xfrm>
        </p:grpSpPr>
        <p:pic>
          <p:nvPicPr>
            <p:cNvPr id="13" name="รูปภาพ 11">
              <a:extLst>
                <a:ext uri="{FF2B5EF4-FFF2-40B4-BE49-F238E27FC236}">
                  <a16:creationId xmlns:a16="http://schemas.microsoft.com/office/drawing/2014/main" id="{399775B7-F23C-9331-228D-7F05CD59D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4" name="รูปภาพ 12">
              <a:extLst>
                <a:ext uri="{FF2B5EF4-FFF2-40B4-BE49-F238E27FC236}">
                  <a16:creationId xmlns:a16="http://schemas.microsoft.com/office/drawing/2014/main" id="{F7EA05AB-B5A6-F78F-DFF6-28E2467C1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5" name="รูปภาพ 13">
              <a:extLst>
                <a:ext uri="{FF2B5EF4-FFF2-40B4-BE49-F238E27FC236}">
                  <a16:creationId xmlns:a16="http://schemas.microsoft.com/office/drawing/2014/main" id="{8F4A1A79-E703-6657-39D6-69E1DE14A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7519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8B82E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A8402F1-14E2-5C56-F92C-B416B208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935" y="966731"/>
            <a:ext cx="7562850" cy="776836"/>
          </a:xfrm>
        </p:spPr>
        <p:txBody>
          <a:bodyPr>
            <a:norm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การดำเนินกิจกรรม ปีงบประมาณ 2567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A39B4FF-2C5C-14E1-E6B0-4FD007229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850" y="6307159"/>
            <a:ext cx="11022348" cy="659578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000" b="1" dirty="0">
                <a:solidFill>
                  <a:schemeClr val="tx1"/>
                </a:solidFill>
              </a:rPr>
              <a:t>2.เปิดโอกาสให้ผู้รับบริการหรือผู้มาติดต่อ เข้ามามีส่วนร่วมในการปรับปรุงพัฒนาการดำเนินงานเพื่อให้สอดคล้องกับความต้องการด้วย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063B6F15-D39C-E632-4689-FBE811739834}"/>
              </a:ext>
            </a:extLst>
          </p:cNvPr>
          <p:cNvSpPr/>
          <p:nvPr/>
        </p:nvSpPr>
        <p:spPr>
          <a:xfrm>
            <a:off x="146460" y="2845794"/>
            <a:ext cx="4218949" cy="29111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D9D71CEF-357F-485E-4A3D-2ADE79B9E5B3}"/>
              </a:ext>
            </a:extLst>
          </p:cNvPr>
          <p:cNvSpPr txBox="1"/>
          <p:nvPr/>
        </p:nvSpPr>
        <p:spPr>
          <a:xfrm>
            <a:off x="196018" y="1485330"/>
            <a:ext cx="11946516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ตัวชี้วัดที่ 8 การปรับปรุงระบบการทำงาน</a:t>
            </a: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D22BF215-F382-EE7B-981A-49BE25033B4C}"/>
              </a:ext>
            </a:extLst>
          </p:cNvPr>
          <p:cNvSpPr/>
          <p:nvPr/>
        </p:nvSpPr>
        <p:spPr>
          <a:xfrm>
            <a:off x="4523608" y="2836995"/>
            <a:ext cx="2237748" cy="30542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E8CC545B-559F-C877-17DF-611EA55786EC}"/>
              </a:ext>
            </a:extLst>
          </p:cNvPr>
          <p:cNvSpPr txBox="1"/>
          <p:nvPr/>
        </p:nvSpPr>
        <p:spPr>
          <a:xfrm>
            <a:off x="196019" y="2242716"/>
            <a:ext cx="11946516" cy="46166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DB Narai X" panose="02000506060000020004" pitchFamily="2" charset="-34"/>
                <a:cs typeface="DB Narai X" panose="02000506060000020004" pitchFamily="2" charset="-34"/>
              </a:rPr>
              <a:t>1.นำเทคโนโลยีมาใช้ในการพัฒนาการปฏิบัติงาน ปรับปรุงระบบการรับแจ้งความ   บริการ </a:t>
            </a:r>
            <a:r>
              <a:rPr lang="en-US" sz="2400" b="1" dirty="0">
                <a:solidFill>
                  <a:schemeClr val="bg1"/>
                </a:solidFill>
                <a:latin typeface="DB Narai X" panose="02000506060000020004" pitchFamily="2" charset="-34"/>
                <a:cs typeface="DB Narai X" panose="02000506060000020004" pitchFamily="2" charset="-34"/>
              </a:rPr>
              <a:t>E-SERVICE </a:t>
            </a:r>
            <a:r>
              <a:rPr lang="th-TH" sz="2400" b="1" dirty="0">
                <a:solidFill>
                  <a:schemeClr val="bg1"/>
                </a:solidFill>
                <a:latin typeface="DB Narai X" panose="02000506060000020004" pitchFamily="2" charset="-34"/>
                <a:cs typeface="DB Narai X" panose="02000506060000020004" pitchFamily="2" charset="-34"/>
              </a:rPr>
              <a:t>ของสถานี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07DD2B-8E21-5E9B-196E-04F8BA89F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034" y="2832057"/>
            <a:ext cx="5279500" cy="32002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E8FF9E-C977-424D-1C75-BF2D2C264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60" y="2845794"/>
            <a:ext cx="2109475" cy="29111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735E39-1CEF-DB02-49D0-42EC88BA9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55934" y="2832057"/>
            <a:ext cx="2109475" cy="2941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AC4B95-FCC1-CBDD-26A8-AEB152B77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08" y="2832057"/>
            <a:ext cx="2237748" cy="3059212"/>
          </a:xfrm>
          <a:prstGeom prst="rect">
            <a:avLst/>
          </a:prstGeom>
        </p:spPr>
      </p:pic>
      <p:grpSp>
        <p:nvGrpSpPr>
          <p:cNvPr id="25" name="กลุ่ม 10">
            <a:extLst>
              <a:ext uri="{FF2B5EF4-FFF2-40B4-BE49-F238E27FC236}">
                <a16:creationId xmlns:a16="http://schemas.microsoft.com/office/drawing/2014/main" id="{47BCED6E-E4CA-5006-909A-F58E758C7959}"/>
              </a:ext>
            </a:extLst>
          </p:cNvPr>
          <p:cNvGrpSpPr/>
          <p:nvPr/>
        </p:nvGrpSpPr>
        <p:grpSpPr>
          <a:xfrm>
            <a:off x="4444829" y="149661"/>
            <a:ext cx="3448894" cy="1053878"/>
            <a:chOff x="3313761" y="-176352"/>
            <a:chExt cx="3574618" cy="1313806"/>
          </a:xfrm>
        </p:grpSpPr>
        <p:pic>
          <p:nvPicPr>
            <p:cNvPr id="26" name="รูปภาพ 11">
              <a:extLst>
                <a:ext uri="{FF2B5EF4-FFF2-40B4-BE49-F238E27FC236}">
                  <a16:creationId xmlns:a16="http://schemas.microsoft.com/office/drawing/2014/main" id="{1DF6368A-242D-394C-702F-B37B5DFA6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27" name="รูปภาพ 12">
              <a:extLst>
                <a:ext uri="{FF2B5EF4-FFF2-40B4-BE49-F238E27FC236}">
                  <a16:creationId xmlns:a16="http://schemas.microsoft.com/office/drawing/2014/main" id="{FF8DD9D7-4BC8-665B-BEB6-904515AF8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28" name="รูปภาพ 13">
              <a:extLst>
                <a:ext uri="{FF2B5EF4-FFF2-40B4-BE49-F238E27FC236}">
                  <a16:creationId xmlns:a16="http://schemas.microsoft.com/office/drawing/2014/main" id="{215CC416-BAB1-3EC0-E736-2C3FA762B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9640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A8402F1-14E2-5C56-F92C-B416B208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935" y="966731"/>
            <a:ext cx="7562850" cy="776836"/>
          </a:xfrm>
        </p:spPr>
        <p:txBody>
          <a:bodyPr>
            <a:norm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การดำเนินกิจกรรม ปีงบประมาณ 2567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A39B4FF-2C5C-14E1-E6B0-4FD007229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295" y="5466917"/>
            <a:ext cx="12012704" cy="1005840"/>
          </a:xfrm>
          <a:solidFill>
            <a:srgbClr val="592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ศึกษาและวิเคราะห์ &gt;&gt;&gt;กำหนดประเด็นที่ต้องปรับปรุงและพัฒนาโดยเร่งด่วนแต่ละตัวชี้วัด</a:t>
            </a:r>
          </a:p>
          <a:p>
            <a:pPr marL="0" indent="0" algn="ctr">
              <a:buNone/>
            </a:pP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&gt;&gt;&gt; กำหนดมาตรการ กิจกรรม+ขั้นตอนหรือวิธีการ+ระยะเวลา+ผู้รับผิดชอบ(ปฏิทินกิจกรรม)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D9D71CEF-357F-485E-4A3D-2ADE79B9E5B3}"/>
              </a:ext>
            </a:extLst>
          </p:cNvPr>
          <p:cNvSpPr txBox="1"/>
          <p:nvPr/>
        </p:nvSpPr>
        <p:spPr>
          <a:xfrm>
            <a:off x="116541" y="1494714"/>
            <a:ext cx="1207545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 9 การเปิดเผยข้อมูล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E8CC545B-559F-C877-17DF-611EA55786EC}"/>
              </a:ext>
            </a:extLst>
          </p:cNvPr>
          <p:cNvSpPr txBox="1"/>
          <p:nvPr/>
        </p:nvSpPr>
        <p:spPr>
          <a:xfrm>
            <a:off x="0" y="2095808"/>
            <a:ext cx="12192000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DB Helvethaica X Blk Ext" panose="02000506090000020004" pitchFamily="2" charset="-34"/>
                <a:cs typeface="DB Helvethaica X Blk Ext" panose="02000506090000020004" pitchFamily="2" charset="-34"/>
              </a:rPr>
              <a:t>แบบตรวจการเปิดเผยข้อมูลสาธารณะ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DB Helvethaica X Blk Ext" panose="02000506090000020004" pitchFamily="2" charset="-34"/>
                <a:cs typeface="DB Helvethaica X Blk Ext" panose="02000506090000020004" pitchFamily="2" charset="-34"/>
              </a:rPr>
              <a:t>OIT 1-O17 (</a:t>
            </a:r>
            <a:r>
              <a:rPr lang="th-TH" sz="2400" b="1" dirty="0">
                <a:solidFill>
                  <a:schemeClr val="bg1"/>
                </a:solidFill>
                <a:latin typeface="DB Helvethaica X Blk Ext" panose="02000506090000020004" pitchFamily="2" charset="-34"/>
                <a:cs typeface="DB Helvethaica X Blk Ext" panose="02000506090000020004" pitchFamily="2" charset="-34"/>
              </a:rPr>
              <a:t>  24   คะแนน)</a:t>
            </a:r>
          </a:p>
        </p:txBody>
      </p:sp>
      <p:graphicFrame>
        <p:nvGraphicFramePr>
          <p:cNvPr id="11" name="ตาราง 11">
            <a:extLst>
              <a:ext uri="{FF2B5EF4-FFF2-40B4-BE49-F238E27FC236}">
                <a16:creationId xmlns:a16="http://schemas.microsoft.com/office/drawing/2014/main" id="{6FD63033-ABB6-9B2E-BB12-6C09FE358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261752"/>
              </p:ext>
            </p:extLst>
          </p:nvPr>
        </p:nvGraphicFramePr>
        <p:xfrm>
          <a:off x="179294" y="2941496"/>
          <a:ext cx="12012705" cy="2181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8527">
                  <a:extLst>
                    <a:ext uri="{9D8B030D-6E8A-4147-A177-3AD203B41FA5}">
                      <a16:colId xmlns:a16="http://schemas.microsoft.com/office/drawing/2014/main" val="1068813638"/>
                    </a:ext>
                  </a:extLst>
                </a:gridCol>
                <a:gridCol w="6034178">
                  <a:extLst>
                    <a:ext uri="{9D8B030D-6E8A-4147-A177-3AD203B41FA5}">
                      <a16:colId xmlns:a16="http://schemas.microsoft.com/office/drawing/2014/main" val="1743328425"/>
                    </a:ext>
                  </a:extLst>
                </a:gridCol>
              </a:tblGrid>
              <a:tr h="492369">
                <a:tc>
                  <a:txBody>
                    <a:bodyPr/>
                    <a:lstStyle/>
                    <a:p>
                      <a:r>
                        <a:rPr lang="th-TH" sz="2600" b="1" dirty="0">
                          <a:solidFill>
                            <a:schemeClr val="tx1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9.1 ข้อมูลพื้นฐาน</a:t>
                      </a:r>
                      <a:r>
                        <a:rPr lang="th-TH" sz="2600" b="1" dirty="0">
                          <a:solidFill>
                            <a:srgbClr val="C00000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(</a:t>
                      </a:r>
                      <a:r>
                        <a:rPr lang="en-US" sz="2600" b="1" dirty="0">
                          <a:solidFill>
                            <a:srgbClr val="C00000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O1-O6</a:t>
                      </a:r>
                      <a:r>
                        <a:rPr lang="th-TH" sz="2600" b="1" dirty="0">
                          <a:solidFill>
                            <a:srgbClr val="C00000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)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>
                          <a:solidFill>
                            <a:schemeClr val="tx1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9.2 การบริหารงาน </a:t>
                      </a:r>
                      <a:r>
                        <a:rPr lang="th-TH" sz="2600" b="1" dirty="0">
                          <a:solidFill>
                            <a:srgbClr val="C00000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(</a:t>
                      </a:r>
                      <a:r>
                        <a:rPr lang="en-US" sz="2600" b="1" dirty="0">
                          <a:solidFill>
                            <a:srgbClr val="C00000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O7-O11</a:t>
                      </a:r>
                      <a:r>
                        <a:rPr lang="th-TH" sz="2600" b="1" dirty="0">
                          <a:solidFill>
                            <a:srgbClr val="C00000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)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773021"/>
                  </a:ext>
                </a:extLst>
              </a:tr>
              <a:tr h="893298">
                <a:tc>
                  <a:txBody>
                    <a:bodyPr/>
                    <a:lstStyle/>
                    <a:p>
                      <a:r>
                        <a:rPr lang="th-TH" sz="2600" b="1" dirty="0">
                          <a:solidFill>
                            <a:schemeClr val="tx1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9.3 การบริหารเงินงบประมาณ </a:t>
                      </a:r>
                    </a:p>
                    <a:p>
                      <a:r>
                        <a:rPr lang="th-TH" sz="2600" b="1" dirty="0">
                          <a:solidFill>
                            <a:srgbClr val="C00000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(</a:t>
                      </a:r>
                      <a:r>
                        <a:rPr lang="en-US" sz="2600" b="1" dirty="0">
                          <a:solidFill>
                            <a:srgbClr val="C00000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O12-O15) </a:t>
                      </a:r>
                      <a:endParaRPr lang="th-TH" sz="2600" b="1" dirty="0">
                        <a:solidFill>
                          <a:srgbClr val="C00000"/>
                        </a:solidFill>
                        <a:latin typeface="DB Helvethaica X Bd Ext" panose="02000506090000020004" pitchFamily="2" charset="-34"/>
                        <a:cs typeface="DB Helvethaica X Bd Ext" panose="02000506090000020004" pitchFamily="2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>
                          <a:solidFill>
                            <a:schemeClr val="tx1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9.4 การบริหารและพัฒนาทรัพยากรบุคคล </a:t>
                      </a:r>
                      <a:r>
                        <a:rPr lang="th-TH" sz="2600" b="1" dirty="0">
                          <a:solidFill>
                            <a:srgbClr val="C00000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(</a:t>
                      </a:r>
                      <a:r>
                        <a:rPr lang="en-US" sz="2600" b="1" dirty="0">
                          <a:solidFill>
                            <a:srgbClr val="C00000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O16)</a:t>
                      </a:r>
                      <a:endParaRPr lang="th-TH" sz="2600" b="1" dirty="0">
                        <a:solidFill>
                          <a:srgbClr val="C00000"/>
                        </a:solidFill>
                        <a:latin typeface="DB Helvethaica X Bd Ext" panose="02000506090000020004" pitchFamily="2" charset="-34"/>
                        <a:cs typeface="DB Helvethaica X Bd Ext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2068317"/>
                  </a:ext>
                </a:extLst>
              </a:tr>
              <a:tr h="795488">
                <a:tc>
                  <a:txBody>
                    <a:bodyPr/>
                    <a:lstStyle/>
                    <a:p>
                      <a:r>
                        <a:rPr lang="th-TH" sz="2600" b="1" dirty="0">
                          <a:solidFill>
                            <a:schemeClr val="tx1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9.5 การจัดการเรื่องร้องเรียนการทุจริต</a:t>
                      </a:r>
                      <a:r>
                        <a:rPr lang="th-TH" sz="2600" b="1" dirty="0">
                          <a:solidFill>
                            <a:srgbClr val="C00000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(</a:t>
                      </a:r>
                      <a:r>
                        <a:rPr lang="en-US" sz="2600" b="1" dirty="0">
                          <a:solidFill>
                            <a:srgbClr val="C00000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O17)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600" b="1" dirty="0">
                        <a:solidFill>
                          <a:schemeClr val="tx1"/>
                        </a:solidFill>
                        <a:latin typeface="DB Helvethaica X Bd Ext" panose="02000506090000020004" pitchFamily="2" charset="-34"/>
                        <a:cs typeface="DB Helvethaica X Bd Ext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779679"/>
                  </a:ext>
                </a:extLst>
              </a:tr>
            </a:tbl>
          </a:graphicData>
        </a:graphic>
      </p:graphicFrame>
      <p:grpSp>
        <p:nvGrpSpPr>
          <p:cNvPr id="16" name="กลุ่ม 10">
            <a:extLst>
              <a:ext uri="{FF2B5EF4-FFF2-40B4-BE49-F238E27FC236}">
                <a16:creationId xmlns:a16="http://schemas.microsoft.com/office/drawing/2014/main" id="{5B79118B-8D21-89FD-6527-CA61E36C1DE3}"/>
              </a:ext>
            </a:extLst>
          </p:cNvPr>
          <p:cNvGrpSpPr/>
          <p:nvPr/>
        </p:nvGrpSpPr>
        <p:grpSpPr>
          <a:xfrm>
            <a:off x="4520466" y="87551"/>
            <a:ext cx="3448894" cy="1053878"/>
            <a:chOff x="3313761" y="-176352"/>
            <a:chExt cx="3574618" cy="1313806"/>
          </a:xfrm>
        </p:grpSpPr>
        <p:pic>
          <p:nvPicPr>
            <p:cNvPr id="17" name="รูปภาพ 11">
              <a:extLst>
                <a:ext uri="{FF2B5EF4-FFF2-40B4-BE49-F238E27FC236}">
                  <a16:creationId xmlns:a16="http://schemas.microsoft.com/office/drawing/2014/main" id="{B85FA2BB-8252-A673-6740-F215A365F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8" name="รูปภาพ 12">
              <a:extLst>
                <a:ext uri="{FF2B5EF4-FFF2-40B4-BE49-F238E27FC236}">
                  <a16:creationId xmlns:a16="http://schemas.microsoft.com/office/drawing/2014/main" id="{FB85F51F-4C19-C79C-10D3-9AC8DC4CB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9" name="รูปภาพ 13">
              <a:extLst>
                <a:ext uri="{FF2B5EF4-FFF2-40B4-BE49-F238E27FC236}">
                  <a16:creationId xmlns:a16="http://schemas.microsoft.com/office/drawing/2014/main" id="{BCD0A186-0EC6-9301-9E66-BD38EC49F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640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A8402F1-14E2-5C56-F92C-B416B208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935" y="966731"/>
            <a:ext cx="7562850" cy="522966"/>
          </a:xfrm>
        </p:spPr>
        <p:txBody>
          <a:bodyPr>
            <a:normAutofit fontScale="90000"/>
          </a:bodyPr>
          <a:lstStyle/>
          <a:p>
            <a:pPr algn="ctr"/>
            <a:r>
              <a:rPr lang="th-TH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การดำเนินกิจกรรม ปีงบประมาณ 2567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A39B4FF-2C5C-14E1-E6B0-4FD007229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33" y="5368305"/>
            <a:ext cx="12184067" cy="100584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ศึกษาและวิเคราะห์ &gt;&gt;&gt;กำหนดประเด็นที่ต้องปรับปรุงและพัฒนาโดยเร่งด่วนแต่ละตัวชี้วัด</a:t>
            </a:r>
          </a:p>
          <a:p>
            <a:pPr marL="0" indent="0" algn="ctr">
              <a:buNone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&gt;&gt;&gt; กำหนดมาตรการ กิจกรรม+ขั้นตอนหรือวิธีการ+ระยะเวลา+ผู้รับผิดชอบ(ปฏิทินกิจกรรม)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D9D71CEF-357F-485E-4A3D-2ADE79B9E5B3}"/>
              </a:ext>
            </a:extLst>
          </p:cNvPr>
          <p:cNvSpPr txBox="1"/>
          <p:nvPr/>
        </p:nvSpPr>
        <p:spPr>
          <a:xfrm>
            <a:off x="0" y="1489697"/>
            <a:ext cx="121920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 10 การป้องกันการทุจริต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E8CC545B-559F-C877-17DF-611EA55786EC}"/>
              </a:ext>
            </a:extLst>
          </p:cNvPr>
          <p:cNvSpPr txBox="1"/>
          <p:nvPr/>
        </p:nvSpPr>
        <p:spPr>
          <a:xfrm>
            <a:off x="3036307" y="2011215"/>
            <a:ext cx="6002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แบบตรวจการเปิดเผยข้อมูลสาธารณะ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OIT 18-25 (   16      </a:t>
            </a: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คะแนน)</a:t>
            </a:r>
          </a:p>
        </p:txBody>
      </p:sp>
      <p:graphicFrame>
        <p:nvGraphicFramePr>
          <p:cNvPr id="11" name="ตาราง 11">
            <a:extLst>
              <a:ext uri="{FF2B5EF4-FFF2-40B4-BE49-F238E27FC236}">
                <a16:creationId xmlns:a16="http://schemas.microsoft.com/office/drawing/2014/main" id="{8B342727-0EFA-3F4E-E1F9-8A0075B7F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727795"/>
              </p:ext>
            </p:extLst>
          </p:nvPr>
        </p:nvGraphicFramePr>
        <p:xfrm>
          <a:off x="7933" y="2732415"/>
          <a:ext cx="12191999" cy="893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7758">
                  <a:extLst>
                    <a:ext uri="{9D8B030D-6E8A-4147-A177-3AD203B41FA5}">
                      <a16:colId xmlns:a16="http://schemas.microsoft.com/office/drawing/2014/main" val="1068813638"/>
                    </a:ext>
                  </a:extLst>
                </a:gridCol>
                <a:gridCol w="6124241">
                  <a:extLst>
                    <a:ext uri="{9D8B030D-6E8A-4147-A177-3AD203B41FA5}">
                      <a16:colId xmlns:a16="http://schemas.microsoft.com/office/drawing/2014/main" val="1743328425"/>
                    </a:ext>
                  </a:extLst>
                </a:gridCol>
              </a:tblGrid>
              <a:tr h="893298">
                <a:tc>
                  <a:txBody>
                    <a:bodyPr/>
                    <a:lstStyle/>
                    <a:p>
                      <a:r>
                        <a:rPr lang="th-TH" sz="2600" b="1" dirty="0">
                          <a:solidFill>
                            <a:schemeClr val="tx1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10.1 การดำเนินการป้องกันการทุจริต</a:t>
                      </a:r>
                      <a:r>
                        <a:rPr lang="th-TH" sz="2600" b="1" dirty="0">
                          <a:solidFill>
                            <a:srgbClr val="C00000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(</a:t>
                      </a:r>
                      <a:r>
                        <a:rPr lang="en-US" sz="2600" b="1" dirty="0">
                          <a:solidFill>
                            <a:srgbClr val="C00000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O18-O</a:t>
                      </a:r>
                      <a:r>
                        <a:rPr lang="th-TH" sz="2600" b="1" dirty="0">
                          <a:solidFill>
                            <a:srgbClr val="C00000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23)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600" b="1" dirty="0">
                          <a:solidFill>
                            <a:schemeClr val="tx1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10.2 มาตรการภายในเพื่อส่งเสริมคุณธรรมและความโปร่งใส</a:t>
                      </a:r>
                      <a:r>
                        <a:rPr lang="th-TH" sz="2600" b="1" dirty="0">
                          <a:solidFill>
                            <a:srgbClr val="C00000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(</a:t>
                      </a:r>
                      <a:r>
                        <a:rPr lang="en-US" sz="2600" b="1" dirty="0">
                          <a:solidFill>
                            <a:srgbClr val="C00000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O</a:t>
                      </a:r>
                      <a:r>
                        <a:rPr lang="th-TH" sz="2600" b="1" dirty="0">
                          <a:solidFill>
                            <a:srgbClr val="C00000"/>
                          </a:solidFill>
                          <a:latin typeface="DB Helvethaica X Bd Ext" panose="02000506090000020004" pitchFamily="2" charset="-34"/>
                          <a:cs typeface="DB Helvethaica X Bd Ext" panose="02000506090000020004" pitchFamily="2" charset="-34"/>
                        </a:rPr>
                        <a:t>24-025)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773021"/>
                  </a:ext>
                </a:extLst>
              </a:tr>
            </a:tbl>
          </a:graphicData>
        </a:graphic>
      </p:graphicFrame>
      <p:grpSp>
        <p:nvGrpSpPr>
          <p:cNvPr id="12" name="กลุ่ม 10">
            <a:extLst>
              <a:ext uri="{FF2B5EF4-FFF2-40B4-BE49-F238E27FC236}">
                <a16:creationId xmlns:a16="http://schemas.microsoft.com/office/drawing/2014/main" id="{4F067065-15B7-7305-64AC-C04719BCC6CB}"/>
              </a:ext>
            </a:extLst>
          </p:cNvPr>
          <p:cNvGrpSpPr/>
          <p:nvPr/>
        </p:nvGrpSpPr>
        <p:grpSpPr>
          <a:xfrm>
            <a:off x="4379485" y="178309"/>
            <a:ext cx="3448894" cy="1053878"/>
            <a:chOff x="3313761" y="-176352"/>
            <a:chExt cx="3574618" cy="1313806"/>
          </a:xfrm>
        </p:grpSpPr>
        <p:pic>
          <p:nvPicPr>
            <p:cNvPr id="13" name="รูปภาพ 11">
              <a:extLst>
                <a:ext uri="{FF2B5EF4-FFF2-40B4-BE49-F238E27FC236}">
                  <a16:creationId xmlns:a16="http://schemas.microsoft.com/office/drawing/2014/main" id="{4323A8C0-4DFA-4B6E-472D-93ADA6B34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4" name="รูปภาพ 12">
              <a:extLst>
                <a:ext uri="{FF2B5EF4-FFF2-40B4-BE49-F238E27FC236}">
                  <a16:creationId xmlns:a16="http://schemas.microsoft.com/office/drawing/2014/main" id="{A5AFEC29-AC67-D5A4-0E20-AE5ACDFB4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5" name="รูปภาพ 13">
              <a:extLst>
                <a:ext uri="{FF2B5EF4-FFF2-40B4-BE49-F238E27FC236}">
                  <a16:creationId xmlns:a16="http://schemas.microsoft.com/office/drawing/2014/main" id="{B8A4D6DA-C4E4-DCCA-3ABE-806005D8A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9950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">
              <a:schemeClr val="bg1">
                <a:lumMod val="85000"/>
              </a:schemeClr>
            </a:gs>
            <a:gs pos="84000">
              <a:srgbClr val="50000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CE00BD49-C523-8E7D-67E8-C52FC9453686}"/>
              </a:ext>
            </a:extLst>
          </p:cNvPr>
          <p:cNvGrpSpPr/>
          <p:nvPr/>
        </p:nvGrpSpPr>
        <p:grpSpPr>
          <a:xfrm>
            <a:off x="4371553" y="257509"/>
            <a:ext cx="3448894" cy="1053878"/>
            <a:chOff x="3313761" y="-176352"/>
            <a:chExt cx="3574618" cy="1313806"/>
          </a:xfrm>
        </p:grpSpPr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0DBBE5BF-0219-19B0-8805-9662BFA60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0EA2CA5A-36D3-8EA4-BCAC-9F1B0C9FF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5582DA34-3691-AEF0-8E7B-B34A45461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C80F71C0-EFFD-E3EA-D12D-796071DFF135}"/>
              </a:ext>
            </a:extLst>
          </p:cNvPr>
          <p:cNvSpPr/>
          <p:nvPr/>
        </p:nvSpPr>
        <p:spPr>
          <a:xfrm>
            <a:off x="214814" y="1301442"/>
            <a:ext cx="11977186" cy="4667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rgbClr val="FFC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ตัวชี้วัดที่ 9 และตัวชี้วัดที่ 10 เปิดเผยข้อมูลสาธารณะ ในเว็บไซ สภ.บางพลี และได้ยกระดับการเปิดเผยข้อมูลให้ตรงตามแบบประเมินและข้อมูลเป็นปัจจุบัน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BA002E-EF0D-6C1A-1BA4-84C2574FC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833" y="1843006"/>
            <a:ext cx="7215449" cy="501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36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F4F4F4"/>
            </a:gs>
            <a:gs pos="28000">
              <a:srgbClr val="0770C0"/>
            </a:gs>
            <a:gs pos="49000">
              <a:srgbClr val="592066"/>
            </a:gs>
            <a:gs pos="74000">
              <a:srgbClr val="6F1D07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FE463F3-CEAA-28FB-ADF4-04B103AC8A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0" t="19556" r="9500" b="21111"/>
          <a:stretch/>
        </p:blipFill>
        <p:spPr>
          <a:xfrm>
            <a:off x="0" y="0"/>
            <a:ext cx="12192000" cy="4526280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9350937-7020-A22E-B868-307C66FC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020" y="4640104"/>
            <a:ext cx="8823960" cy="1325563"/>
          </a:xfrm>
        </p:spPr>
        <p:txBody>
          <a:bodyPr>
            <a:noAutofit/>
          </a:bodyPr>
          <a:lstStyle/>
          <a:p>
            <a:pPr algn="ctr"/>
            <a:r>
              <a:rPr lang="th-TH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BrowalliaUPC" panose="020B0604020202020204" pitchFamily="34" charset="-34"/>
              </a:rPr>
              <a:t>จบการนำเสนอ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4CD4E190-4702-4B0A-03B0-40A34D05DA84}"/>
              </a:ext>
            </a:extLst>
          </p:cNvPr>
          <p:cNvSpPr/>
          <p:nvPr/>
        </p:nvSpPr>
        <p:spPr>
          <a:xfrm>
            <a:off x="3148012" y="3843337"/>
            <a:ext cx="5895975" cy="371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>
                <a:solidFill>
                  <a:srgbClr val="002060"/>
                </a:solidFill>
                <a:latin typeface="DB Helvethaica X Blk Ext" panose="02000506090000020004" pitchFamily="2" charset="-34"/>
                <a:cs typeface="DB Helvethaica X Blk Ext" panose="02000506090000020004" pitchFamily="2" charset="-34"/>
              </a:rPr>
              <a:t>ประจำปีงบประมาณ 2567</a:t>
            </a:r>
          </a:p>
        </p:txBody>
      </p:sp>
    </p:spTree>
    <p:extLst>
      <p:ext uri="{BB962C8B-B14F-4D97-AF65-F5344CB8AC3E}">
        <p14:creationId xmlns:p14="http://schemas.microsoft.com/office/powerpoint/2010/main" val="1467124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10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2A578E2-73F1-49B0-644D-D1BECA048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2" y="953199"/>
            <a:ext cx="12036817" cy="1039450"/>
          </a:xfrm>
          <a:solidFill>
            <a:srgbClr val="5A212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ctr"/>
            <a:r>
              <a:rPr lang="th-TH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แต่งตั้งคณะกรรมการดำเนินการ</a:t>
            </a:r>
            <a:br>
              <a:rPr lang="th-TH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ในการขับเคลื่อนและกำกับติดตาม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F8E8D25A-B050-02E1-F158-153415009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98928" y="2192110"/>
            <a:ext cx="4867276" cy="4491754"/>
          </a:xfrm>
          <a:solidFill>
            <a:srgbClr val="FFFF00"/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algn="thaiDist"/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เพื่อให้การดำเนินงานการประเมินคุณธรรมและความโปร่งใสในการ ดำเนินงานเป็นไปด้วยความเรียบร้อย บรรลุเป้าหมายตามที่กำหนดไว้จึงแต่งตั้งคณะดำเนินการในการขับเคลื่อนและกำกับติดตามการ ประเมินคุณธรรมและความโปร่งใส ในการดำเนินงานของหน่วยงานภาครัฐ (</a:t>
            </a:r>
            <a:r>
              <a:rPr lang="en-US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Integrity &amp; Transparency Assessment : ITA) </a:t>
            </a:r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 2567</a:t>
            </a:r>
          </a:p>
          <a:p>
            <a:pPr algn="thaiDist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ตามคำสั่งสถานีตำรวจภูธรบางพลี ที่ 271 / 2566 เรื่อง แต่งตั้ง คณะกรรมการดำเนินการในการขับเคลื่อนและกำกับติดตามการประเมิน คุณธรรม และความโปร่งใส ในการด าเนินงานของหน่วยงานภาครัฐ (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Integrity &amp; Transparency Assessment : ITA)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 สถานีตำรวจภูธรบางพลี</a:t>
            </a:r>
          </a:p>
          <a:p>
            <a:pPr marL="0" indent="0" algn="thaiDist">
              <a:buNone/>
            </a:pPr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ลง วันที่ 27 ธันวาคม 2566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AE1B76D-B2EE-4803-823E-7276A0C1F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1992648"/>
            <a:ext cx="3459401" cy="486535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D2A5DCD7-3FEC-4725-A9ED-8E5458F14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23" y="2005311"/>
            <a:ext cx="3482318" cy="4865352"/>
          </a:xfrm>
          <a:prstGeom prst="rect">
            <a:avLst/>
          </a:prstGeom>
        </p:spPr>
      </p:pic>
      <p:grpSp>
        <p:nvGrpSpPr>
          <p:cNvPr id="10" name="กลุ่ม 10">
            <a:extLst>
              <a:ext uri="{FF2B5EF4-FFF2-40B4-BE49-F238E27FC236}">
                <a16:creationId xmlns:a16="http://schemas.microsoft.com/office/drawing/2014/main" id="{EBCE077F-47AC-3B4F-CA0B-F7BC6E7F34AB}"/>
              </a:ext>
            </a:extLst>
          </p:cNvPr>
          <p:cNvGrpSpPr/>
          <p:nvPr/>
        </p:nvGrpSpPr>
        <p:grpSpPr>
          <a:xfrm>
            <a:off x="4371553" y="71132"/>
            <a:ext cx="3448894" cy="1053878"/>
            <a:chOff x="3313761" y="-176352"/>
            <a:chExt cx="3574618" cy="1313806"/>
          </a:xfrm>
        </p:grpSpPr>
        <p:pic>
          <p:nvPicPr>
            <p:cNvPr id="15" name="รูปภาพ 11">
              <a:extLst>
                <a:ext uri="{FF2B5EF4-FFF2-40B4-BE49-F238E27FC236}">
                  <a16:creationId xmlns:a16="http://schemas.microsoft.com/office/drawing/2014/main" id="{AF1959D3-C335-4C08-023E-CBB032C8E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6" name="รูปภาพ 12">
              <a:extLst>
                <a:ext uri="{FF2B5EF4-FFF2-40B4-BE49-F238E27FC236}">
                  <a16:creationId xmlns:a16="http://schemas.microsoft.com/office/drawing/2014/main" id="{20D08ED4-BB03-3932-DA84-3F898ECBD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7" name="รูปภาพ 13">
              <a:extLst>
                <a:ext uri="{FF2B5EF4-FFF2-40B4-BE49-F238E27FC236}">
                  <a16:creationId xmlns:a16="http://schemas.microsoft.com/office/drawing/2014/main" id="{F15F8233-7932-15FF-6B6A-C94A1D6BD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6926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rgbClr val="0770C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3177B1F3-C00A-55D7-0698-2875418D4880}"/>
              </a:ext>
            </a:extLst>
          </p:cNvPr>
          <p:cNvSpPr/>
          <p:nvPr/>
        </p:nvSpPr>
        <p:spPr>
          <a:xfrm>
            <a:off x="6829214" y="1687435"/>
            <a:ext cx="5362786" cy="481133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99E95C26-6863-6392-6D25-4C413B7FE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6334" y="1738999"/>
            <a:ext cx="5362786" cy="3660315"/>
          </a:xfrm>
        </p:spPr>
        <p:txBody>
          <a:bodyPr>
            <a:normAutofit lnSpcReduction="10000"/>
          </a:bodyPr>
          <a:lstStyle/>
          <a:p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พ.ต.อ.ไพโรจน์ เพ</a:t>
            </a:r>
            <a:r>
              <a:rPr lang="th-TH" sz="28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็ช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รพลอย ผกก.สภ.บางพลี จัดประชุมชี้แจงและให้ข้อมูลเกี่ยวกับการประเมิน การรับรู้แก่เจ้าหน้าที่ตำรวจในสังกัด ตามแบบวัด การรับรู้ของผู้มีส่วนได้ส่วนเสียภายใน 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Internal Integrity and Transparency Assessment (IIT) 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และการประเมินการรับรู้ของเจ้าหน้าที่ ตำรวจในหน่วยงาน ต่อการดำเนินการต่างๆ ของ สถานีตำรวจที่ปฏิบัติหน้าที่ อยู่ ทั้ง 5 สายงาน</a:t>
            </a:r>
            <a:b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ในการประชุมบริหาร 20 </a:t>
            </a:r>
            <a:r>
              <a:rPr lang="th-TH" sz="28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ก.พ.67</a:t>
            </a:r>
            <a:endParaRPr lang="th-TH" sz="2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6BFC918D-91A0-092A-5159-F0643F9214B6}"/>
              </a:ext>
            </a:extLst>
          </p:cNvPr>
          <p:cNvSpPr/>
          <p:nvPr/>
        </p:nvSpPr>
        <p:spPr>
          <a:xfrm>
            <a:off x="0" y="959936"/>
            <a:ext cx="12092197" cy="584775"/>
          </a:xfrm>
          <a:prstGeom prst="rect">
            <a:avLst/>
          </a:prstGeom>
          <a:solidFill>
            <a:srgbClr val="6F1D07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1.การชี้แจงและให้ข้อมูลเกี่ยวกับการประเมินคุณธรรมและ ความโปร่งใส</a:t>
            </a:r>
            <a:endParaRPr lang="th-TH" sz="32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F2014FF-875A-44E6-A483-CDE01580E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5" y="1695600"/>
            <a:ext cx="6413668" cy="4811336"/>
          </a:xfrm>
          <a:prstGeom prst="rect">
            <a:avLst/>
          </a:prstGeom>
        </p:spPr>
      </p:pic>
      <p:grpSp>
        <p:nvGrpSpPr>
          <p:cNvPr id="10" name="กลุ่ม 10">
            <a:extLst>
              <a:ext uri="{FF2B5EF4-FFF2-40B4-BE49-F238E27FC236}">
                <a16:creationId xmlns:a16="http://schemas.microsoft.com/office/drawing/2014/main" id="{34BC9895-0718-D99D-46B2-FBC4A0FB1166}"/>
              </a:ext>
            </a:extLst>
          </p:cNvPr>
          <p:cNvGrpSpPr/>
          <p:nvPr/>
        </p:nvGrpSpPr>
        <p:grpSpPr>
          <a:xfrm>
            <a:off x="4371553" y="69204"/>
            <a:ext cx="3448894" cy="1053878"/>
            <a:chOff x="3313761" y="-176352"/>
            <a:chExt cx="3574618" cy="1313806"/>
          </a:xfrm>
        </p:grpSpPr>
        <p:pic>
          <p:nvPicPr>
            <p:cNvPr id="14" name="รูปภาพ 11">
              <a:extLst>
                <a:ext uri="{FF2B5EF4-FFF2-40B4-BE49-F238E27FC236}">
                  <a16:creationId xmlns:a16="http://schemas.microsoft.com/office/drawing/2014/main" id="{103F9138-AA05-2FFD-7178-52A48AFA8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6" name="รูปภาพ 12">
              <a:extLst>
                <a:ext uri="{FF2B5EF4-FFF2-40B4-BE49-F238E27FC236}">
                  <a16:creationId xmlns:a16="http://schemas.microsoft.com/office/drawing/2014/main" id="{59A26AC2-56D4-3DEF-A676-6FF851EF2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7" name="รูปภาพ 13">
              <a:extLst>
                <a:ext uri="{FF2B5EF4-FFF2-40B4-BE49-F238E27FC236}">
                  <a16:creationId xmlns:a16="http://schemas.microsoft.com/office/drawing/2014/main" id="{CEEC19B5-A24B-A927-99C0-4B0F994BF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0860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rgbClr val="0070C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7661677-18B5-8E6E-0EB2-890BF9A7C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5590" y="1166364"/>
            <a:ext cx="12056410" cy="1022152"/>
          </a:xfrm>
          <a:solidFill>
            <a:srgbClr val="002060"/>
          </a:solidFill>
          <a:ln w="38100">
            <a:solidFill>
              <a:srgbClr val="FFC000"/>
            </a:solidFill>
          </a:ln>
        </p:spPr>
        <p:txBody>
          <a:bodyPr>
            <a:noAutofit/>
          </a:bodyPr>
          <a:lstStyle/>
          <a:p>
            <a:r>
              <a:rPr lang="th-TH" sz="3200" b="1" dirty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ประชุมการศึกษาและวิเคราะห์กรอบ การประเมินและประเด็นที่สถานีตำรวจ ภูธรบางพลี ต้องปรับปรุงและ พัฒนาโดยเร่งด่วน </a:t>
            </a:r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BB5525A8-A9B0-91FE-C37D-07DA44F5EF14}"/>
              </a:ext>
            </a:extLst>
          </p:cNvPr>
          <p:cNvSpPr/>
          <p:nvPr/>
        </p:nvSpPr>
        <p:spPr>
          <a:xfrm>
            <a:off x="5851991" y="5539347"/>
            <a:ext cx="5857875" cy="1163759"/>
          </a:xfrm>
          <a:prstGeom prst="roundRect">
            <a:avLst/>
          </a:prstGeom>
          <a:solidFill>
            <a:srgbClr val="6F1D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cs typeface="+mj-cs"/>
              </a:rPr>
              <a:t>วันที่ 27 ธ.ค.66 เวลา 10.00 น.</a:t>
            </a:r>
          </a:p>
          <a:p>
            <a:pPr algn="ctr"/>
            <a:r>
              <a:rPr lang="th-TH" dirty="0">
                <a:cs typeface="+mj-cs"/>
              </a:rPr>
              <a:t>พ.ต.อ.ไพโรจน์ เพ</a:t>
            </a:r>
            <a:r>
              <a:rPr lang="th-TH" dirty="0" err="1">
                <a:cs typeface="+mj-cs"/>
              </a:rPr>
              <a:t>็ช</a:t>
            </a:r>
            <a:r>
              <a:rPr lang="th-TH" dirty="0">
                <a:cs typeface="+mj-cs"/>
              </a:rPr>
              <a:t>รพลอย ผกก.สภ</a:t>
            </a:r>
            <a:r>
              <a:rPr lang="en-US" dirty="0">
                <a:cs typeface="+mj-cs"/>
              </a:rPr>
              <a:t>.</a:t>
            </a:r>
            <a:r>
              <a:rPr lang="th-TH" dirty="0">
                <a:cs typeface="+mj-cs"/>
              </a:rPr>
              <a:t>บางพลี ประชุมชี้แจงข้าราชการตำรวจทุกสายงานในการประชุมบริหาร และชี้แจง หัวหน้างานทุกสายงาน ให้ทราบกรอบการประเมิน และประเด็นที่สถานีตำรวจต้องปรับปรุง และให้ หัวหน้าทุกสายงาน ไปดำเนินการ ต่อไป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B0360AC9-9A8D-E9A3-3BE1-F283B1DDA2C8}"/>
              </a:ext>
            </a:extLst>
          </p:cNvPr>
          <p:cNvSpPr/>
          <p:nvPr/>
        </p:nvSpPr>
        <p:spPr>
          <a:xfrm>
            <a:off x="5994478" y="2330122"/>
            <a:ext cx="5522259" cy="31299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ภาพการประชุม หัวหน้างาน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515749F-40D1-473D-B2CE-989C2C489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1" y="2404582"/>
            <a:ext cx="5299364" cy="4298523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579426D1-D81C-4FA6-8607-690ECE2EC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78" y="2330122"/>
            <a:ext cx="5522259" cy="3129959"/>
          </a:xfrm>
          <a:prstGeom prst="rect">
            <a:avLst/>
          </a:prstGeom>
        </p:spPr>
      </p:pic>
      <p:grpSp>
        <p:nvGrpSpPr>
          <p:cNvPr id="14" name="กลุ่ม 10">
            <a:extLst>
              <a:ext uri="{FF2B5EF4-FFF2-40B4-BE49-F238E27FC236}">
                <a16:creationId xmlns:a16="http://schemas.microsoft.com/office/drawing/2014/main" id="{621DB1E3-C971-3687-BEF2-281C4A81A0D4}"/>
              </a:ext>
            </a:extLst>
          </p:cNvPr>
          <p:cNvGrpSpPr/>
          <p:nvPr/>
        </p:nvGrpSpPr>
        <p:grpSpPr>
          <a:xfrm>
            <a:off x="4371553" y="202228"/>
            <a:ext cx="3448894" cy="1053878"/>
            <a:chOff x="3313761" y="-176352"/>
            <a:chExt cx="3574618" cy="1313806"/>
          </a:xfrm>
        </p:grpSpPr>
        <p:pic>
          <p:nvPicPr>
            <p:cNvPr id="16" name="รูปภาพ 11">
              <a:extLst>
                <a:ext uri="{FF2B5EF4-FFF2-40B4-BE49-F238E27FC236}">
                  <a16:creationId xmlns:a16="http://schemas.microsoft.com/office/drawing/2014/main" id="{026AA123-C64C-4402-33EE-E3FCFB054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7" name="รูปภาพ 12">
              <a:extLst>
                <a:ext uri="{FF2B5EF4-FFF2-40B4-BE49-F238E27FC236}">
                  <a16:creationId xmlns:a16="http://schemas.microsoft.com/office/drawing/2014/main" id="{FAA76B40-7443-BEE5-6583-2EFB8EE3D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8" name="รูปภาพ 13">
              <a:extLst>
                <a:ext uri="{FF2B5EF4-FFF2-40B4-BE49-F238E27FC236}">
                  <a16:creationId xmlns:a16="http://schemas.microsoft.com/office/drawing/2014/main" id="{9F3A4CB9-ABE2-0CCB-C7EF-F40A8CFED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949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7A76664-4093-52A7-399A-426C3F92C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37" y="870864"/>
            <a:ext cx="11972925" cy="559022"/>
          </a:xfr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 ตัวชี้วัดการประเมิน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ITA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ตาราง 5">
            <a:extLst>
              <a:ext uri="{FF2B5EF4-FFF2-40B4-BE49-F238E27FC236}">
                <a16:creationId xmlns:a16="http://schemas.microsoft.com/office/drawing/2014/main" id="{B595E5AE-06E2-E19F-4150-94A5E756AF3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42712798"/>
              </p:ext>
            </p:extLst>
          </p:nvPr>
        </p:nvGraphicFramePr>
        <p:xfrm>
          <a:off x="7193495" y="1466654"/>
          <a:ext cx="4356100" cy="213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950">
                  <a:extLst>
                    <a:ext uri="{9D8B030D-6E8A-4147-A177-3AD203B41FA5}">
                      <a16:colId xmlns:a16="http://schemas.microsoft.com/office/drawing/2014/main" val="2207804690"/>
                    </a:ext>
                  </a:extLst>
                </a:gridCol>
                <a:gridCol w="2089150">
                  <a:extLst>
                    <a:ext uri="{9D8B030D-6E8A-4147-A177-3AD203B41FA5}">
                      <a16:colId xmlns:a16="http://schemas.microsoft.com/office/drawing/2014/main" val="2950408847"/>
                    </a:ext>
                  </a:extLst>
                </a:gridCol>
              </a:tblGrid>
              <a:tr h="868293">
                <a:tc gridSpan="2"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แบบวัดการรับรู้ของผู้มีส่วนได้ส่วนเสียภายใน</a:t>
                      </a:r>
                    </a:p>
                    <a:p>
                      <a:pPr algn="ctr"/>
                      <a:r>
                        <a:rPr lang="th-TH" sz="2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Internal Integrity and Transparency Assessment: IIT)</a:t>
                      </a:r>
                      <a:endParaRPr lang="th-TH" sz="2000" b="1" dirty="0">
                        <a:solidFill>
                          <a:srgbClr val="FFFF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243726"/>
                  </a:ext>
                </a:extLst>
              </a:tr>
              <a:tr h="294165"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1) การปฏิบัติหน้าที่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2) การใช้งบประมาณ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209407"/>
                  </a:ext>
                </a:extLst>
              </a:tr>
              <a:tr h="284909"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3) การใช้อำนาจ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4) การใช้ทรัพย์สินของราชการ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23382"/>
                  </a:ext>
                </a:extLst>
              </a:tr>
              <a:tr h="456222">
                <a:tc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5) การแก้ไขปัญหาการทุจริต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119554"/>
                  </a:ext>
                </a:extLst>
              </a:tr>
            </a:tbl>
          </a:graphicData>
        </a:graphic>
      </p:graphicFrame>
      <p:graphicFrame>
        <p:nvGraphicFramePr>
          <p:cNvPr id="8" name="ตาราง 8">
            <a:extLst>
              <a:ext uri="{FF2B5EF4-FFF2-40B4-BE49-F238E27FC236}">
                <a16:creationId xmlns:a16="http://schemas.microsoft.com/office/drawing/2014/main" id="{D00B11CF-8146-E7DE-C363-DB86F7FB0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941679"/>
              </p:ext>
            </p:extLst>
          </p:nvPr>
        </p:nvGraphicFramePr>
        <p:xfrm>
          <a:off x="7193493" y="3636044"/>
          <a:ext cx="4356102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051">
                  <a:extLst>
                    <a:ext uri="{9D8B030D-6E8A-4147-A177-3AD203B41FA5}">
                      <a16:colId xmlns:a16="http://schemas.microsoft.com/office/drawing/2014/main" val="3731349398"/>
                    </a:ext>
                  </a:extLst>
                </a:gridCol>
                <a:gridCol w="2178051">
                  <a:extLst>
                    <a:ext uri="{9D8B030D-6E8A-4147-A177-3AD203B41FA5}">
                      <a16:colId xmlns:a16="http://schemas.microsoft.com/office/drawing/2014/main" val="62584766"/>
                    </a:ext>
                  </a:extLst>
                </a:gridCol>
              </a:tblGrid>
              <a:tr h="572455">
                <a:tc gridSpan="2"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แบบวัดการรับรู้ของผู้มีส่วนได้ส่วนเสียภายนอก</a:t>
                      </a:r>
                    </a:p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External Integrity and Transparency Assessment: EIT)</a:t>
                      </a:r>
                      <a:endParaRPr lang="th-TH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731138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6) คุณภาพการดำเนินงาน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7) ประสิทธิภาพการสื่อสาร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652939"/>
                  </a:ext>
                </a:extLst>
              </a:tr>
              <a:tr h="648177">
                <a:tc>
                  <a:txBody>
                    <a:bodyPr/>
                    <a:lstStyle/>
                    <a:p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8) การปรับปรุงระบบการทำงาน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4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482263"/>
                  </a:ext>
                </a:extLst>
              </a:tr>
            </a:tbl>
          </a:graphicData>
        </a:graphic>
      </p:graphicFrame>
      <p:graphicFrame>
        <p:nvGraphicFramePr>
          <p:cNvPr id="9" name="ตาราง 9">
            <a:extLst>
              <a:ext uri="{FF2B5EF4-FFF2-40B4-BE49-F238E27FC236}">
                <a16:creationId xmlns:a16="http://schemas.microsoft.com/office/drawing/2014/main" id="{F290F365-0A73-AE14-4872-743341BC0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347916"/>
              </p:ext>
            </p:extLst>
          </p:nvPr>
        </p:nvGraphicFramePr>
        <p:xfrm>
          <a:off x="7193493" y="5391346"/>
          <a:ext cx="4356102" cy="1308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051">
                  <a:extLst>
                    <a:ext uri="{9D8B030D-6E8A-4147-A177-3AD203B41FA5}">
                      <a16:colId xmlns:a16="http://schemas.microsoft.com/office/drawing/2014/main" val="1920134942"/>
                    </a:ext>
                  </a:extLst>
                </a:gridCol>
                <a:gridCol w="2178051">
                  <a:extLst>
                    <a:ext uri="{9D8B030D-6E8A-4147-A177-3AD203B41FA5}">
                      <a16:colId xmlns:a16="http://schemas.microsoft.com/office/drawing/2014/main" val="935103209"/>
                    </a:ext>
                  </a:extLst>
                </a:gridCol>
              </a:tblGrid>
              <a:tr h="943184">
                <a:tc gridSpan="2"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แบบตรวจการเปิดเผยข้อมูลสาธารณะ (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Open Data Integrity and Transparency Assessment: OIT)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301605"/>
                  </a:ext>
                </a:extLst>
              </a:tr>
              <a:tr h="358567">
                <a:tc>
                  <a:txBody>
                    <a:bodyPr/>
                    <a:lstStyle/>
                    <a:p>
                      <a:r>
                        <a:rPr lang="th-TH" sz="1800" dirty="0"/>
                        <a:t>9) การเปิดเผยข้อมูล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/>
                        <a:t>10) การป้องกันการทุจริต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301447"/>
                  </a:ext>
                </a:extLst>
              </a:tr>
            </a:tbl>
          </a:graphicData>
        </a:graphic>
      </p:graphicFrame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D550EAB9-DB31-53FD-42F9-8AFBB9D042FF}"/>
              </a:ext>
            </a:extLst>
          </p:cNvPr>
          <p:cNvGrpSpPr/>
          <p:nvPr/>
        </p:nvGrpSpPr>
        <p:grpSpPr>
          <a:xfrm>
            <a:off x="4371552" y="0"/>
            <a:ext cx="3448894" cy="1053878"/>
            <a:chOff x="3313761" y="-176352"/>
            <a:chExt cx="3574618" cy="1313806"/>
          </a:xfrm>
        </p:grpSpPr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278D7654-CC2B-6B33-C515-63C6925C4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AF372730-4842-EE4C-4E69-1688DAC9C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56FFB1EB-AB2B-E3E1-1DFE-174842E9F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  <p:pic>
        <p:nvPicPr>
          <p:cNvPr id="15" name="รูปภาพ 14" descr="รูปภาพประกอบด้วย ข้อความ, ภาพหน้าจอ, เอกสาร, ตัวอักษร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4B3FE9D-06D2-4895-A8DD-3C95B206A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34" y="1587731"/>
            <a:ext cx="3509381" cy="516559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FFADDED-9F19-49E3-8AA1-5673F2219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3826" y="1587730"/>
            <a:ext cx="3238255" cy="516559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36025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rgbClr val="0070C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766A1E8-ED00-6BBC-151C-06FFF3A99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0581"/>
            <a:ext cx="12192000" cy="847950"/>
          </a:xfrm>
          <a:solidFill>
            <a:srgbClr val="6F1D07"/>
          </a:solidFill>
          <a:ln w="19050">
            <a:solidFill>
              <a:schemeClr val="accent5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th-TH" sz="2400" dirty="0">
                <a:solidFill>
                  <a:srgbClr val="FFFF00"/>
                </a:solidFill>
              </a:rPr>
              <a:t>3</a:t>
            </a:r>
            <a:r>
              <a:rPr lang="th-TH" sz="2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การกำหนดมาตรการ/กิจกรรมในการเตรียมความ พร้อมรับการประเมินคุณธรรมและความโปร่งใสในการ ดำเนินงานของหน่วยงานภาครัฐ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8B3CBFCD-A0E0-09C0-C539-5BD93A8CD35E}"/>
              </a:ext>
            </a:extLst>
          </p:cNvPr>
          <p:cNvSpPr/>
          <p:nvPr/>
        </p:nvSpPr>
        <p:spPr>
          <a:xfrm>
            <a:off x="219072" y="5181816"/>
            <a:ext cx="6095999" cy="1508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20 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ก.พ.67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พ.ต.อ.ไพโรจน์ เพ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็ช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รพลอย ผกก.สภ.บางพลี พร้อม หัวหน้างานทุกสายงานประชุม การกำหนดมาตรการ/กิจกรรมในการเตรียมความพร้อมรับการประเมินคุณธรรมและความโปร่งใสในการดำเนินงานของหน่วยงานภาครัฐ ให้ข้าราชการตำรวจ ในสังกัดทราบ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084749A2-05CB-3CB2-2BA3-2AC3502E3055}"/>
              </a:ext>
            </a:extLst>
          </p:cNvPr>
          <p:cNvSpPr txBox="1"/>
          <p:nvPr/>
        </p:nvSpPr>
        <p:spPr>
          <a:xfrm>
            <a:off x="6481482" y="5671146"/>
            <a:ext cx="5491446" cy="923330"/>
          </a:xfrm>
          <a:prstGeom prst="rect">
            <a:avLst/>
          </a:prstGeom>
          <a:solidFill>
            <a:srgbClr val="6F1D07"/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20 </a:t>
            </a:r>
            <a:r>
              <a:rPr lang="th-TH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ก.พ.67</a:t>
            </a: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พ.ต.อ.ไพโรจน์ เพ</a:t>
            </a:r>
            <a:r>
              <a:rPr lang="th-TH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็ช</a:t>
            </a: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รพลอย ผกก.สภ.บางพลี ประชุม เตรียมความพร้อมรับการ ประเมินโดยจัดทำปฏิทินกิจกรรม แนวทางการปฏิบัติ แต่ละ ตัวชี้วัด และการดำเนินการ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3534650-F0B7-4404-825C-7738D670C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3" y="1847968"/>
            <a:ext cx="6095998" cy="3275918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A76828D-1843-4676-B3D6-AB66B0E14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482" y="1847968"/>
            <a:ext cx="5491445" cy="3725148"/>
          </a:xfrm>
          <a:prstGeom prst="rect">
            <a:avLst/>
          </a:prstGeom>
        </p:spPr>
      </p:pic>
      <p:grpSp>
        <p:nvGrpSpPr>
          <p:cNvPr id="12" name="กลุ่ม 10">
            <a:extLst>
              <a:ext uri="{FF2B5EF4-FFF2-40B4-BE49-F238E27FC236}">
                <a16:creationId xmlns:a16="http://schemas.microsoft.com/office/drawing/2014/main" id="{8B7EE676-1AB9-60BF-458A-D8275443D548}"/>
              </a:ext>
            </a:extLst>
          </p:cNvPr>
          <p:cNvGrpSpPr/>
          <p:nvPr/>
        </p:nvGrpSpPr>
        <p:grpSpPr>
          <a:xfrm>
            <a:off x="4371553" y="-89735"/>
            <a:ext cx="3448894" cy="1053878"/>
            <a:chOff x="3313761" y="-176352"/>
            <a:chExt cx="3574618" cy="1313806"/>
          </a:xfrm>
        </p:grpSpPr>
        <p:pic>
          <p:nvPicPr>
            <p:cNvPr id="13" name="รูปภาพ 11">
              <a:extLst>
                <a:ext uri="{FF2B5EF4-FFF2-40B4-BE49-F238E27FC236}">
                  <a16:creationId xmlns:a16="http://schemas.microsoft.com/office/drawing/2014/main" id="{2C2444CF-74AE-1C1A-E3E0-C9D52482F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4" name="รูปภาพ 12">
              <a:extLst>
                <a:ext uri="{FF2B5EF4-FFF2-40B4-BE49-F238E27FC236}">
                  <a16:creationId xmlns:a16="http://schemas.microsoft.com/office/drawing/2014/main" id="{1D86EF42-441F-3EE8-119D-7B290312B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9" name="รูปภาพ 13">
              <a:extLst>
                <a:ext uri="{FF2B5EF4-FFF2-40B4-BE49-F238E27FC236}">
                  <a16:creationId xmlns:a16="http://schemas.microsoft.com/office/drawing/2014/main" id="{359358C4-B330-BBA0-31E8-0CC406FE3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3047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2000">
              <a:schemeClr val="bg2">
                <a:tint val="90000"/>
                <a:lumMod val="120000"/>
              </a:schemeClr>
            </a:gs>
            <a:gs pos="89000">
              <a:srgbClr val="0070C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3DA512A-9B1E-6076-9AC3-D6267AFB1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6150"/>
            <a:ext cx="12191999" cy="1140000"/>
          </a:xfrm>
          <a:solidFill>
            <a:srgbClr val="6F1D0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ปฏิทินกิจกรรม ที่เกี่ยวข้องกับการปฏิบัติหน้าที่</a:t>
            </a:r>
            <a:b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(ตัวชี้วัดที่ 1)</a:t>
            </a:r>
          </a:p>
        </p:txBody>
      </p:sp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3995D12A-50BA-9944-5A5E-CA357583C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638" y="2909079"/>
            <a:ext cx="2614612" cy="3177185"/>
          </a:xfrm>
          <a:solidFill>
            <a:srgbClr val="00B0F0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วิธีการดำเนินการ</a:t>
            </a:r>
          </a:p>
          <a:p>
            <a:pPr marL="0" indent="0"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การจัดทำคู่มือปฏิบัติงาน</a:t>
            </a:r>
          </a:p>
          <a:p>
            <a:pPr marL="0" indent="0">
              <a:buNone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- การฝึกอบรมปฏิบัติงาน</a:t>
            </a:r>
          </a:p>
          <a:p>
            <a:pPr marL="0" indent="0">
              <a:buNone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- การให้ความรู้ด้านคุณธรรม</a:t>
            </a:r>
          </a:p>
          <a:p>
            <a:pPr marL="0" indent="0">
              <a:buNone/>
            </a:pP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A39A19B1-513A-0089-8BC7-644269C92669}"/>
              </a:ext>
            </a:extLst>
          </p:cNvPr>
          <p:cNvSpPr txBox="1"/>
          <p:nvPr/>
        </p:nvSpPr>
        <p:spPr>
          <a:xfrm>
            <a:off x="3314700" y="2946944"/>
            <a:ext cx="2190750" cy="3139321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ระยะเวลาดำเนินการ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2567 เป็นต้นไป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89AF9C7-B4C6-EB93-E728-CD92A487BA0C}"/>
              </a:ext>
            </a:extLst>
          </p:cNvPr>
          <p:cNvSpPr txBox="1"/>
          <p:nvPr/>
        </p:nvSpPr>
        <p:spPr>
          <a:xfrm>
            <a:off x="5886451" y="2909081"/>
            <a:ext cx="3048000" cy="304698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ผู้รับผิดชอบ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 รอง ผกก.ทุกสายงาน จัดทำ ข้อมูล เสนอ ผกก.สภ.บางพลีอนุมัติสั่งการ 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 งานอำนวยการรวบรวมสรุปผล จัดทำประกาศหรือคำสั่ง 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3.ผกก. กำกับ ประเมิน และติดตามผล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028F42D-3517-617F-EC0D-7F5EB9316FB2}"/>
              </a:ext>
            </a:extLst>
          </p:cNvPr>
          <p:cNvSpPr txBox="1"/>
          <p:nvPr/>
        </p:nvSpPr>
        <p:spPr>
          <a:xfrm>
            <a:off x="9420225" y="2910687"/>
            <a:ext cx="2266950" cy="3046988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การกำกับ/ติดตามผล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- ให้สารวัตรอำนวยการรวบรวม ข้อมูลจากฝ่ายต่างๆรายงาน ความคืบหน้าต่อผู้กำกับการ สถานีตำรวจภูธรบางพลี ทุก 3 เดือน</a:t>
            </a:r>
          </a:p>
          <a:p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574BFB95-1DFE-9820-AEB8-85E6A6AC6825}"/>
              </a:ext>
            </a:extLst>
          </p:cNvPr>
          <p:cNvGrpSpPr/>
          <p:nvPr/>
        </p:nvGrpSpPr>
        <p:grpSpPr>
          <a:xfrm>
            <a:off x="4371552" y="32272"/>
            <a:ext cx="3448894" cy="1053878"/>
            <a:chOff x="3313761" y="-176352"/>
            <a:chExt cx="3574618" cy="1313806"/>
          </a:xfrm>
        </p:grpSpPr>
        <p:pic>
          <p:nvPicPr>
            <p:cNvPr id="16" name="รูปภาพ 11">
              <a:extLst>
                <a:ext uri="{FF2B5EF4-FFF2-40B4-BE49-F238E27FC236}">
                  <a16:creationId xmlns:a16="http://schemas.microsoft.com/office/drawing/2014/main" id="{D3BC7DEF-2377-4D04-8544-DE9CBC0BC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761" y="-176352"/>
              <a:ext cx="679119" cy="1027043"/>
            </a:xfrm>
            <a:prstGeom prst="rect">
              <a:avLst/>
            </a:prstGeom>
          </p:spPr>
        </p:pic>
        <p:pic>
          <p:nvPicPr>
            <p:cNvPr id="17" name="รูปภาพ 12">
              <a:extLst>
                <a:ext uri="{FF2B5EF4-FFF2-40B4-BE49-F238E27FC236}">
                  <a16:creationId xmlns:a16="http://schemas.microsoft.com/office/drawing/2014/main" id="{E78E0E31-B4E6-3B40-4A51-F857645B9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0" y="-134411"/>
              <a:ext cx="1960498" cy="1271865"/>
            </a:xfrm>
            <a:prstGeom prst="rect">
              <a:avLst/>
            </a:prstGeom>
          </p:spPr>
        </p:pic>
        <p:pic>
          <p:nvPicPr>
            <p:cNvPr id="18" name="รูปภาพ 13">
              <a:extLst>
                <a:ext uri="{FF2B5EF4-FFF2-40B4-BE49-F238E27FC236}">
                  <a16:creationId xmlns:a16="http://schemas.microsoft.com/office/drawing/2014/main" id="{5792C921-6CAC-1BCA-921A-3DB3C4164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378" y="-52520"/>
              <a:ext cx="935001" cy="90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7718680"/>
      </p:ext>
    </p:extLst>
  </p:cSld>
  <p:clrMapOvr>
    <a:masterClrMapping/>
  </p:clrMapOvr>
</p:sld>
</file>

<file path=ppt/theme/theme1.xml><?xml version="1.0" encoding="utf-8"?>
<a:theme xmlns:a="http://schemas.openxmlformats.org/drawingml/2006/main" name="ช่อ">
  <a:themeElements>
    <a:clrScheme name="ช่อ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ช่อ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ช่อ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1966</TotalTime>
  <Words>3232</Words>
  <Application>Microsoft Office PowerPoint</Application>
  <PresentationFormat>แบบจอกว้าง</PresentationFormat>
  <Paragraphs>357</Paragraphs>
  <Slides>37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37</vt:i4>
      </vt:variant>
    </vt:vector>
  </HeadingPairs>
  <TitlesOfParts>
    <vt:vector size="50" baseType="lpstr">
      <vt:lpstr>Arial</vt:lpstr>
      <vt:lpstr>BrowalliaUPC</vt:lpstr>
      <vt:lpstr>Century Gothic</vt:lpstr>
      <vt:lpstr>DB FongNam X</vt:lpstr>
      <vt:lpstr>DB Helvethaica X</vt:lpstr>
      <vt:lpstr>DB Helvethaica X Bd Ext</vt:lpstr>
      <vt:lpstr>DB Helvethaica X Blk Ext</vt:lpstr>
      <vt:lpstr>DB Narai X</vt:lpstr>
      <vt:lpstr>DilleniaUPC</vt:lpstr>
      <vt:lpstr>TH Sarabun New</vt:lpstr>
      <vt:lpstr>TH SarabunPSK</vt:lpstr>
      <vt:lpstr>Wingdings 3</vt:lpstr>
      <vt:lpstr>ช่อ</vt:lpstr>
      <vt:lpstr>รายงานผลการดำเนินการ ตามมาตรการส่งเสริมคุณธรรมและ ความโปร่งใสภายในหน่วยงาน  การประเมินคุณธรรมและความโปร่งใส  ในการดำเนินงานของหน่วยงานภาครัฐ   INTEGRITY AND TRANSPARENCY ASSESSMENT: ITA ปีงบประมาณ 2567 สถานีตำรวจภูธรบางพลี</vt:lpstr>
      <vt:lpstr>งานนำเสนอ PowerPoint</vt:lpstr>
      <vt:lpstr>การเตรียมความพร้อมและขับเคลื่อน มาตรการส่งเสริมคุณธรรมและความโปร่งใส ในการดำเนินงานของหน่วยงานภาครัฐ</vt:lpstr>
      <vt:lpstr>แต่งตั้งคณะกรรมการดำเนินการ ในการขับเคลื่อนและกำกับติดตาม</vt:lpstr>
      <vt:lpstr>งานนำเสนอ PowerPoint</vt:lpstr>
      <vt:lpstr>งานนำเสนอ PowerPoint</vt:lpstr>
      <vt:lpstr>10 ตัวชี้วัดการประเมิน ITA</vt:lpstr>
      <vt:lpstr>3. การกำหนดมาตรการ/กิจกรรมในการเตรียมความ พร้อมรับการประเมินคุณธรรมและความโปร่งใสในการ ดำเนินงานของหน่วยงานภาครัฐ</vt:lpstr>
      <vt:lpstr>ปฏิทินกิจกรรม ที่เกี่ยวข้องกับการปฏิบัติหน้าที่  (ตัวชี้วัดที่ 1)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ปฏิทินกิจกรรม  ที่เกี่ยวข้องกับการใช้งบประมาณ (ตัวชี้วัดที่ 2)</vt:lpstr>
      <vt:lpstr>การดำเนินกิจกรรม ปีงบประมาณ 2567</vt:lpstr>
      <vt:lpstr>งานนำเสนอ PowerPoint</vt:lpstr>
      <vt:lpstr>การดำเนินกิจกรรม ปีงบประมาณ 2567</vt:lpstr>
      <vt:lpstr>การดำเนินกิจกรรม ปีงบประมาณ 2567</vt:lpstr>
      <vt:lpstr>ปฏิทินกิจกรรม ที่เกี่ยวข้องกับการใช้อำนาจ (ตัวชี้วัดที่ 3)</vt:lpstr>
      <vt:lpstr>การดำเนินกิจกรรม ปีงบประมาณ 2567</vt:lpstr>
      <vt:lpstr>ปฏิทินกิจกรรม ที่เกี่ยวข้องกับการใช้ทรัพย์สินของราชการ(ตัวชี้วัดที่ 4)</vt:lpstr>
      <vt:lpstr>การดำเนินกิจกรรม ปีงบประมาณ 2567</vt:lpstr>
      <vt:lpstr>การดำเนินกิจกรรม ปีงบประมาณ 2567</vt:lpstr>
      <vt:lpstr>ปฏิทินกิจกรรม ที่เกี่ยวข้องกับการแก้ไขปัญหาการทุจริต (ตัวชี้วัดที่ 5)</vt:lpstr>
      <vt:lpstr>การดำเนินกิจกรรม ปีงบประมาณ 2567</vt:lpstr>
      <vt:lpstr>การดำเนินกิจกรรม ปีงบประมาณ 2567</vt:lpstr>
      <vt:lpstr>ปฏิทินกิจกรรม ที่เกี่ยวข้องกับคุณภาพการดำเนินงาน(ตัวชี้วัดที่ 6)</vt:lpstr>
      <vt:lpstr>การดำเนินกิจกรรม ปีงบประมาณ 2567</vt:lpstr>
      <vt:lpstr>ปฏิทินกิจกรรม ที่เกี่ยวข้องกับประสิทธิภาพการสื่อสาร(ตัวชี้วัดที่ 7)</vt:lpstr>
      <vt:lpstr>การดำเนินกิจกรรม ปีงบประมาณ 2567</vt:lpstr>
      <vt:lpstr>ปฏิทินกิจกรรม ที่เกี่ยวข้องกับการปรับปรุงระบบการทำงาน(ตัวชี้วัดที่ 8)</vt:lpstr>
      <vt:lpstr>การดำเนินกิจกรรม ปีงบประมาณ 2567</vt:lpstr>
      <vt:lpstr>การดำเนินกิจกรรม ปีงบประมาณ 2567</vt:lpstr>
      <vt:lpstr>การดำเนินกิจกรรม ปีงบประมาณ 2567</vt:lpstr>
      <vt:lpstr>งานนำเสนอ PowerPoint</vt:lpstr>
      <vt:lpstr>จบการนำเสนอ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การประเมินคุณธรรมและความโปร่งใส ในการด าเนินงานของหน่วยงานภาครัฐ INTEGRITY AND TRANSPARENCY ASSESSMENT: I</dc:title>
  <dc:creator>เพชรเกษม ธุรการ.ป.</dc:creator>
  <cp:lastModifiedBy>USER</cp:lastModifiedBy>
  <cp:revision>233</cp:revision>
  <dcterms:created xsi:type="dcterms:W3CDTF">2023-02-18T12:17:58Z</dcterms:created>
  <dcterms:modified xsi:type="dcterms:W3CDTF">2024-06-26T06:14:17Z</dcterms:modified>
</cp:coreProperties>
</file>